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78" r:id="rId6"/>
    <p:sldId id="273" r:id="rId7"/>
    <p:sldId id="269" r:id="rId8"/>
    <p:sldId id="277" r:id="rId9"/>
    <p:sldId id="262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BABA"/>
    <a:srgbClr val="C5C5C5"/>
    <a:srgbClr val="FFFFFF"/>
    <a:srgbClr val="E3C564"/>
    <a:srgbClr val="6AA1C5"/>
    <a:srgbClr val="0073BA"/>
    <a:srgbClr val="F5BC25"/>
    <a:srgbClr val="F4DF7A"/>
    <a:srgbClr val="F9EDB1"/>
    <a:srgbClr val="167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8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9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3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1362" y="1825625"/>
            <a:ext cx="9252438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01362" y="6355862"/>
            <a:ext cx="1040423" cy="365125"/>
          </a:xfrm>
        </p:spPr>
        <p:txBody>
          <a:bodyPr/>
          <a:lstStyle>
            <a:lvl1pPr algn="ctr">
              <a:defRPr/>
            </a:lvl1pPr>
          </a:lstStyle>
          <a:p>
            <a:fld id="{0852C3D7-29BA-402D-AFDA-4E7230D9DE6B}" type="datetimeFigureOut">
              <a:rPr lang="en-US" noProof="0" smtClean="0"/>
              <a:pPr/>
              <a:t>2/19/2025</a:t>
            </a:fld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9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7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6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0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9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5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7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0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820B374-657A-4121-8964-633B06389ED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2C3D7-29BA-402D-AFDA-4E7230D9DE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5E784-52F2-4DA5-912A-1B50DB1B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3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C6C006-E8E3-114B-A8FF-4A255AF432F7}"/>
              </a:ext>
            </a:extLst>
          </p:cNvPr>
          <p:cNvSpPr>
            <a:spLocks noGrp="1"/>
          </p:cNvSpPr>
          <p:nvPr/>
        </p:nvSpPr>
        <p:spPr>
          <a:xfrm>
            <a:off x="117914" y="0"/>
            <a:ext cx="11687174" cy="669437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000" dirty="0">
              <a:latin typeface="Franklin Gothic Book" panose="020B0503020102020204" pitchFamily="34" charset="0"/>
            </a:endParaRPr>
          </a:p>
          <a:p>
            <a:pPr algn="just"/>
            <a:r>
              <a:rPr lang="en-US" sz="2000" dirty="0">
                <a:latin typeface="Franklin Gothic Book" panose="020B0503020102020204" pitchFamily="34" charset="0"/>
              </a:rPr>
              <a:t>You will find a template for your presentation </a:t>
            </a:r>
            <a:r>
              <a:rPr lang="sl-SI" sz="2000" dirty="0">
                <a:latin typeface="Franklin Gothic Book" panose="020B0503020102020204" pitchFamily="34" charset="0"/>
              </a:rPr>
              <a:t>in</a:t>
            </a:r>
            <a:r>
              <a:rPr lang="en-US" sz="2000" dirty="0">
                <a:latin typeface="Franklin Gothic Book" panose="020B0503020102020204" pitchFamily="34" charset="0"/>
              </a:rPr>
              <a:t> the next few slides</a:t>
            </a:r>
            <a:r>
              <a:rPr lang="en-GB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.</a:t>
            </a:r>
            <a:endParaRPr lang="sl-SI" sz="2000" dirty="0">
              <a:solidFill>
                <a:srgbClr val="212121"/>
              </a:solidFill>
              <a:latin typeface="Franklin Gothic Book" panose="020B0503020102020204" pitchFamily="34" charset="0"/>
            </a:endParaRPr>
          </a:p>
          <a:p>
            <a:pPr algn="just"/>
            <a:r>
              <a:rPr lang="en-GB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The design of the </a:t>
            </a:r>
            <a:r>
              <a:rPr lang="en-GB" sz="2000" b="1" dirty="0">
                <a:solidFill>
                  <a:srgbClr val="212121"/>
                </a:solidFill>
                <a:latin typeface="Franklin Gothic Book" panose="020B0503020102020204" pitchFamily="34" charset="0"/>
              </a:rPr>
              <a:t>TITLE PAGE (slide no.3)</a:t>
            </a:r>
            <a:r>
              <a:rPr lang="sl-SI" sz="2000" b="1" dirty="0">
                <a:solidFill>
                  <a:srgbClr val="212121"/>
                </a:solidFill>
                <a:latin typeface="Franklin Gothic Book" panose="020B0503020102020204" pitchFamily="34" charset="0"/>
              </a:rPr>
              <a:t> </a:t>
            </a:r>
            <a:r>
              <a:rPr lang="en-GB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including font style, line spacing, backgrounds</a:t>
            </a:r>
            <a:r>
              <a:rPr lang="sl-SI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,</a:t>
            </a:r>
            <a:r>
              <a:rPr lang="en-GB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 and </a:t>
            </a:r>
            <a:r>
              <a:rPr lang="sl-SI" sz="2000" dirty="0" err="1">
                <a:solidFill>
                  <a:srgbClr val="212121"/>
                </a:solidFill>
                <a:latin typeface="Franklin Gothic Book" panose="020B0503020102020204" pitchFamily="34" charset="0"/>
              </a:rPr>
              <a:t>colors</a:t>
            </a:r>
            <a:r>
              <a:rPr lang="en-GB" sz="2000" dirty="0">
                <a:solidFill>
                  <a:srgbClr val="212121"/>
                </a:solidFill>
                <a:latin typeface="Franklin Gothic Book" panose="020B0503020102020204" pitchFamily="34" charset="0"/>
              </a:rPr>
              <a:t> is mandatory</a:t>
            </a:r>
            <a:r>
              <a:rPr lang="sl-SI" sz="2000" dirty="0">
                <a:latin typeface="Franklin Gothic Book" panose="020B0503020102020204" pitchFamily="34" charset="0"/>
              </a:rPr>
              <a:t>. </a:t>
            </a:r>
            <a:endParaRPr lang="en-GB" sz="2000" dirty="0">
              <a:solidFill>
                <a:srgbClr val="212121"/>
              </a:solidFill>
              <a:latin typeface="Franklin Gothic Book" panose="020B0503020102020204" pitchFamily="34" charset="0"/>
            </a:endParaRPr>
          </a:p>
          <a:p>
            <a:pPr algn="just"/>
            <a:r>
              <a:rPr lang="en-US" sz="2000" dirty="0">
                <a:latin typeface="Franklin Gothic Book" panose="020B0503020102020204" pitchFamily="34" charset="0"/>
              </a:rPr>
              <a:t>The proposed color scheme and font style are mandatory throughout the whole PowerPoint presentation. </a:t>
            </a:r>
          </a:p>
          <a:p>
            <a:pPr algn="just"/>
            <a:r>
              <a:rPr lang="sl-SI" sz="2000" dirty="0">
                <a:latin typeface="Franklin Gothic Book" panose="020B0503020102020204" pitchFamily="34" charset="0"/>
              </a:rPr>
              <a:t>The</a:t>
            </a:r>
            <a:r>
              <a:rPr lang="en-US" sz="2000" dirty="0">
                <a:latin typeface="Franklin Gothic Book" panose="020B0503020102020204" pitchFamily="34" charset="0"/>
              </a:rPr>
              <a:t> story you will give during your presentation should contribute to the theme of the conference, which is: </a:t>
            </a:r>
            <a:r>
              <a:rPr lang="en-US" sz="2400" b="1" dirty="0">
                <a:solidFill>
                  <a:srgbClr val="6AA1C5"/>
                </a:solidFill>
                <a:latin typeface="Franklin Gothic Book" panose="020B0503020102020204" pitchFamily="34" charset="0"/>
                <a:ea typeface="+mn-ea"/>
                <a:cs typeface="+mn-cs"/>
              </a:rPr>
              <a:t>“From Research to Reality”. </a:t>
            </a:r>
          </a:p>
          <a:p>
            <a:pPr algn="just"/>
            <a:r>
              <a:rPr lang="en-GB" sz="2000" dirty="0">
                <a:latin typeface="Franklin Gothic Book" panose="020B0503020102020204" pitchFamily="34" charset="0"/>
              </a:rPr>
              <a:t>Each presentation will have a five-minute limit and the minimum length of presentation required is three minutes. Afterward, there is a one-minute timeframe for discussion. In the first break after your session, you should be available for </a:t>
            </a:r>
            <a:r>
              <a:rPr lang="sl-SI" sz="2000" dirty="0">
                <a:latin typeface="Franklin Gothic Book" panose="020B0503020102020204" pitchFamily="34" charset="0"/>
              </a:rPr>
              <a:t>a</a:t>
            </a:r>
            <a:r>
              <a:rPr lang="en-GB" sz="2000" dirty="0">
                <a:latin typeface="Franklin Gothic Book" panose="020B0503020102020204" pitchFamily="34" charset="0"/>
              </a:rPr>
              <a:t> discussion regarding your presentation</a:t>
            </a:r>
            <a:r>
              <a:rPr lang="sl-SI" sz="2000" dirty="0">
                <a:latin typeface="Franklin Gothic Book" panose="020B0503020102020204" pitchFamily="34" charset="0"/>
              </a:rPr>
              <a:t>/</a:t>
            </a:r>
            <a:r>
              <a:rPr lang="sl-SI" sz="2000" dirty="0" err="1">
                <a:latin typeface="Franklin Gothic Book" panose="020B0503020102020204" pitchFamily="34" charset="0"/>
              </a:rPr>
              <a:t>work</a:t>
            </a:r>
            <a:r>
              <a:rPr lang="en-GB" sz="2000" dirty="0">
                <a:latin typeface="Franklin Gothic Book" panose="020B0503020102020204" pitchFamily="34" charset="0"/>
              </a:rPr>
              <a:t>.</a:t>
            </a:r>
            <a:endParaRPr lang="en-GB" sz="2000" i="1" dirty="0">
              <a:solidFill>
                <a:srgbClr val="212121"/>
              </a:solidFill>
              <a:latin typeface="Franklin Gothic Book" panose="020B0503020102020204" pitchFamily="34" charset="0"/>
            </a:endParaRPr>
          </a:p>
          <a:p>
            <a:pPr marL="0" indent="0" algn="just">
              <a:buNone/>
            </a:pPr>
            <a:r>
              <a:rPr lang="en-GB" sz="2000" dirty="0">
                <a:latin typeface="Franklin Gothic Book" panose="020B0503020102020204" pitchFamily="34" charset="0"/>
              </a:rPr>
              <a:t>	Title font: </a:t>
            </a:r>
            <a:r>
              <a:rPr lang="en-GB" sz="2000" b="1" dirty="0">
                <a:latin typeface="Franklin Gothic Book" panose="020B0503020102020204" pitchFamily="34" charset="0"/>
              </a:rPr>
              <a:t>Century Gothic</a:t>
            </a:r>
            <a:r>
              <a:rPr lang="en-GB" sz="2000" dirty="0">
                <a:latin typeface="Franklin Gothic Book" panose="020B0503020102020204" pitchFamily="34" charset="0"/>
              </a:rPr>
              <a:t>. Font of other texts: </a:t>
            </a:r>
            <a:r>
              <a:rPr lang="en-GB" sz="2000" b="1" dirty="0">
                <a:latin typeface="Franklin Gothic Book" panose="020B0503020102020204" pitchFamily="34" charset="0"/>
              </a:rPr>
              <a:t>Franklin Gothic Book.</a:t>
            </a:r>
          </a:p>
          <a:p>
            <a:pPr algn="just"/>
            <a:endParaRPr lang="sl-SI" sz="2000" b="1" dirty="0">
              <a:solidFill>
                <a:srgbClr val="FF0000"/>
              </a:solidFill>
              <a:latin typeface="Humnst777 Lt BT" panose="020B0402030504020204" pitchFamily="34" charset="0"/>
            </a:endParaRPr>
          </a:p>
          <a:p>
            <a:pPr marL="0" indent="0" algn="just">
              <a:buNone/>
            </a:pPr>
            <a:endParaRPr lang="sl-SI" sz="2000" b="1" dirty="0">
              <a:solidFill>
                <a:srgbClr val="FF0000"/>
              </a:solidFill>
              <a:latin typeface="Humnst777 Lt BT" panose="020B0402030504020204" pitchFamily="34" charset="0"/>
            </a:endParaRPr>
          </a:p>
          <a:p>
            <a:pPr marL="0" indent="0" algn="just">
              <a:buNone/>
            </a:pPr>
            <a:endParaRPr lang="sl-SI" sz="2000" b="1" dirty="0">
              <a:solidFill>
                <a:srgbClr val="FF0000"/>
              </a:solidFill>
              <a:latin typeface="Humnst777 Lt BT" panose="020B0402030504020204" pitchFamily="34" charset="0"/>
            </a:endParaRPr>
          </a:p>
          <a:p>
            <a:pPr marL="0" indent="0" algn="just">
              <a:buNone/>
            </a:pPr>
            <a:endParaRPr lang="sl-SI" sz="2000" b="1" dirty="0">
              <a:solidFill>
                <a:srgbClr val="FF0000"/>
              </a:solidFill>
              <a:latin typeface="Humnst777 Lt BT" panose="020B0402030504020204" pitchFamily="34" charset="0"/>
            </a:endParaRPr>
          </a:p>
          <a:p>
            <a:pPr marL="0" indent="0" algn="just">
              <a:buNone/>
            </a:pPr>
            <a:endParaRPr lang="sl-SI" sz="20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pPr algn="just"/>
            <a:r>
              <a:rPr lang="en-GB" sz="2000" i="1" dirty="0">
                <a:latin typeface="Franklin Gothic Book" panose="020B0503020102020204" pitchFamily="34" charset="0"/>
              </a:rPr>
              <a:t>After reading the instructions above, please, </a:t>
            </a:r>
            <a:r>
              <a:rPr lang="en-GB" sz="20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delete this slide</a:t>
            </a:r>
            <a:r>
              <a:rPr lang="en-GB" sz="2000" i="1" dirty="0">
                <a:latin typeface="Humnst777 Lt BT" panose="020B0402030504020204" pitchFamily="34" charset="0"/>
              </a:rPr>
              <a:t>.</a:t>
            </a:r>
            <a:r>
              <a:rPr lang="en-GB" sz="2000" dirty="0">
                <a:latin typeface="Humnst777 Lt BT" panose="020B0402030504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07BD2D-CB27-4F5B-9AE0-E574FDC35B24}"/>
              </a:ext>
            </a:extLst>
          </p:cNvPr>
          <p:cNvSpPr/>
          <p:nvPr/>
        </p:nvSpPr>
        <p:spPr>
          <a:xfrm>
            <a:off x="319088" y="3962754"/>
            <a:ext cx="11553824" cy="1666875"/>
          </a:xfrm>
          <a:prstGeom prst="rect">
            <a:avLst/>
          </a:prstGeom>
          <a:solidFill>
            <a:srgbClr val="E3C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PRESENTATION SHOULD BE SAVED AS: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Study Program NANO/ECO/ST/</a:t>
            </a:r>
            <a:r>
              <a:rPr lang="en-GB" sz="2400" dirty="0" err="1">
                <a:solidFill>
                  <a:schemeClr val="tx1"/>
                </a:solidFill>
              </a:rPr>
              <a:t>ICT_BSc</a:t>
            </a:r>
            <a:r>
              <a:rPr lang="en-GB" sz="2400" dirty="0">
                <a:solidFill>
                  <a:schemeClr val="tx1"/>
                </a:solidFill>
              </a:rPr>
              <a:t>/MSc/</a:t>
            </a:r>
            <a:r>
              <a:rPr lang="en-GB" sz="2400" dirty="0" err="1">
                <a:solidFill>
                  <a:schemeClr val="tx1"/>
                </a:solidFill>
              </a:rPr>
              <a:t>PhD_</a:t>
            </a:r>
            <a:r>
              <a:rPr lang="en-GB" sz="2400" err="1">
                <a:solidFill>
                  <a:schemeClr val="tx1"/>
                </a:solidFill>
              </a:rPr>
              <a:t>SurnameName</a:t>
            </a:r>
            <a:r>
              <a:rPr lang="en-GB" sz="2400">
                <a:solidFill>
                  <a:schemeClr val="tx1"/>
                </a:solidFill>
              </a:rPr>
              <a:t>_Presentation</a:t>
            </a:r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Example: NANO_PhD_NovakJanez_Presentation.pptx</a:t>
            </a:r>
          </a:p>
        </p:txBody>
      </p:sp>
    </p:spTree>
    <p:extLst>
      <p:ext uri="{BB962C8B-B14F-4D97-AF65-F5344CB8AC3E}">
        <p14:creationId xmlns:p14="http://schemas.microsoft.com/office/powerpoint/2010/main" val="423746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A20C537-ECB5-1E3C-B922-C267DA1400B1}"/>
              </a:ext>
            </a:extLst>
          </p:cNvPr>
          <p:cNvSpPr>
            <a:spLocks noGrp="1"/>
          </p:cNvSpPr>
          <p:nvPr/>
        </p:nvSpPr>
        <p:spPr>
          <a:xfrm>
            <a:off x="1623060" y="948690"/>
            <a:ext cx="10182028" cy="574568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2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4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20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800" kern="120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000" b="1" dirty="0">
                <a:solidFill>
                  <a:srgbClr val="212121"/>
                </a:solidFill>
                <a:latin typeface="Franklin Gothic Book" panose="020B0503020102020204" pitchFamily="34" charset="0"/>
              </a:rPr>
              <a:t>General </a:t>
            </a:r>
            <a:r>
              <a:rPr lang="es-ES" sz="2000" b="1" dirty="0" err="1">
                <a:solidFill>
                  <a:srgbClr val="212121"/>
                </a:solidFill>
                <a:latin typeface="Franklin Gothic Book" panose="020B0503020102020204" pitchFamily="34" charset="0"/>
              </a:rPr>
              <a:t>recommendations</a:t>
            </a:r>
            <a:r>
              <a:rPr lang="es-ES" sz="2000" b="1" dirty="0">
                <a:solidFill>
                  <a:srgbClr val="212121"/>
                </a:solidFill>
                <a:latin typeface="Franklin Gothic Book" panose="020B0503020102020204" pitchFamily="34" charset="0"/>
              </a:rPr>
              <a:t>: </a:t>
            </a:r>
          </a:p>
          <a:p>
            <a:pPr algn="just"/>
            <a:r>
              <a:rPr lang="en-GB" sz="2000" dirty="0">
                <a:latin typeface="Franklin Gothic Book" panose="020B0503020102020204" pitchFamily="34" charset="0"/>
              </a:rPr>
              <a:t>Identify your key message and adapt your speech to the audience. </a:t>
            </a:r>
            <a:endParaRPr lang="sl-SI" sz="20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30000"/>
              </a:lnSpc>
              <a:tabLst>
                <a:tab pos="180340" algn="l"/>
              </a:tabLst>
            </a:pPr>
            <a:r>
              <a:rPr lang="en-GB" sz="2000" dirty="0">
                <a:latin typeface="Franklin Gothic Book" panose="020B0503020102020204" pitchFamily="34" charset="0"/>
              </a:rPr>
              <a:t>Use a simple design and minimise the amount of text. Use iconography and keywords instead.</a:t>
            </a:r>
            <a:endParaRPr lang="en-CO" sz="20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30000"/>
              </a:lnSpc>
              <a:tabLst>
                <a:tab pos="180340" algn="l"/>
              </a:tabLst>
            </a:pPr>
            <a:r>
              <a:rPr lang="en-GB" sz="2000" dirty="0">
                <a:latin typeface="Franklin Gothic Book" panose="020B0503020102020204" pitchFamily="34" charset="0"/>
              </a:rPr>
              <a:t>Include slide numbers</a:t>
            </a:r>
            <a:r>
              <a:rPr lang="es-ES" sz="2000" dirty="0">
                <a:latin typeface="Franklin Gothic Book" panose="020B0503020102020204" pitchFamily="34" charset="0"/>
              </a:rPr>
              <a:t>.</a:t>
            </a:r>
            <a:endParaRPr lang="en-CO" sz="20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30000"/>
              </a:lnSpc>
              <a:tabLst>
                <a:tab pos="180340" algn="l"/>
              </a:tabLst>
            </a:pPr>
            <a:r>
              <a:rPr lang="en-GB" sz="2000" dirty="0">
                <a:latin typeface="Franklin Gothic Book" panose="020B0503020102020204" pitchFamily="34" charset="0"/>
              </a:rPr>
              <a:t>Describe the figures always. Include a title for each one. </a:t>
            </a:r>
            <a:endParaRPr lang="en-CO" sz="20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30000"/>
              </a:lnSpc>
              <a:tabLst>
                <a:tab pos="180340" algn="l"/>
              </a:tabLst>
            </a:pPr>
            <a:r>
              <a:rPr lang="en-GB" sz="2000" dirty="0">
                <a:latin typeface="Franklin Gothic Book" panose="020B0503020102020204" pitchFamily="34" charset="0"/>
              </a:rPr>
              <a:t>Presentation is not only the slides. It’s YOU. Be prepared. </a:t>
            </a:r>
            <a:endParaRPr lang="en-CO" sz="20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30000"/>
              </a:lnSpc>
              <a:tabLst>
                <a:tab pos="180340" algn="l"/>
              </a:tabLst>
            </a:pPr>
            <a:r>
              <a:rPr lang="en-GB" sz="2000" dirty="0">
                <a:latin typeface="Franklin Gothic Book" panose="020B0503020102020204" pitchFamily="34" charset="0"/>
              </a:rPr>
              <a:t>Speak to the audience. Prepare starting and ending sentences. </a:t>
            </a:r>
            <a:endParaRPr lang="en-CO" sz="2000" dirty="0">
              <a:latin typeface="Franklin Gothic Book" panose="020B0503020102020204" pitchFamily="34" charset="0"/>
            </a:endParaRPr>
          </a:p>
          <a:p>
            <a:pPr algn="just"/>
            <a:r>
              <a:rPr lang="en-GB" sz="2000" i="1" dirty="0">
                <a:latin typeface="Franklin Gothic Book" panose="020B0503020102020204" pitchFamily="34" charset="0"/>
              </a:rPr>
              <a:t>After reading the instructions above, please, </a:t>
            </a:r>
            <a:r>
              <a:rPr lang="en-GB" sz="2000" i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delete this slide</a:t>
            </a:r>
            <a:r>
              <a:rPr lang="en-GB" sz="2000" i="1" dirty="0">
                <a:latin typeface="Humnst777 Lt BT" panose="020B0402030504020204" pitchFamily="34" charset="0"/>
              </a:rPr>
              <a:t>.</a:t>
            </a:r>
            <a:r>
              <a:rPr lang="en-GB" sz="2000" dirty="0">
                <a:latin typeface="Humnst777 Lt BT" panose="020B0402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6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AE3DB05-413D-3065-73B0-401326683108}"/>
              </a:ext>
            </a:extLst>
          </p:cNvPr>
          <p:cNvSpPr txBox="1"/>
          <p:nvPr/>
        </p:nvSpPr>
        <p:spPr>
          <a:xfrm>
            <a:off x="4250923" y="547265"/>
            <a:ext cx="36834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Here is where you start telling your story! </a:t>
            </a:r>
          </a:p>
          <a:p>
            <a:r>
              <a:rPr lang="en-US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Tell your audience what they will hear about in your presentation. </a:t>
            </a:r>
            <a:endParaRPr lang="sl-SI" sz="2000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87873C4-6E12-4B65-8980-58EBF26C7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7500" y="1561970"/>
            <a:ext cx="9017000" cy="238760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Century Gothic"/>
              </a:rPr>
              <a:t>Title of your presentation</a:t>
            </a:r>
            <a:br>
              <a:rPr lang="en-US" sz="4400" dirty="0">
                <a:solidFill>
                  <a:prstClr val="black"/>
                </a:solidFill>
                <a:latin typeface="Century Gothic"/>
              </a:rPr>
            </a:br>
            <a:r>
              <a:rPr lang="en-US" sz="4400" dirty="0">
                <a:solidFill>
                  <a:prstClr val="black"/>
                </a:solidFill>
                <a:latin typeface="Century Gothic"/>
              </a:rPr>
              <a:t>(Font: Century Gothic)</a:t>
            </a:r>
            <a:endParaRPr lang="en-US" sz="4400" dirty="0">
              <a:solidFill>
                <a:srgbClr val="F5BC25"/>
              </a:solidFill>
              <a:latin typeface="Humnst777 Lt BT" panose="020B0402030504020204" pitchFamily="34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392E3E-9E60-4FEE-97BB-5E0E73EDF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997" y="3464945"/>
            <a:ext cx="7466006" cy="830997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>
                <a:solidFill>
                  <a:srgbClr val="6AA1C5"/>
                </a:solidFill>
                <a:latin typeface="Franklin Gothic Book"/>
              </a:rPr>
              <a:t>Presenter’s first and last names</a:t>
            </a:r>
            <a:br>
              <a:rPr lang="en-US" sz="2800" dirty="0">
                <a:solidFill>
                  <a:srgbClr val="6AA1C5"/>
                </a:solidFill>
                <a:latin typeface="Franklin Gothic Book"/>
              </a:rPr>
            </a:br>
            <a:r>
              <a:rPr lang="en-US" sz="2800" dirty="0">
                <a:solidFill>
                  <a:srgbClr val="6AA1C5"/>
                </a:solidFill>
                <a:latin typeface="Franklin Gothic Book"/>
              </a:rPr>
              <a:t>(Font: Franklin Gothic Book)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09A35A-B84F-4413-BE32-84DB3443918F}"/>
              </a:ext>
            </a:extLst>
          </p:cNvPr>
          <p:cNvSpPr/>
          <p:nvPr/>
        </p:nvSpPr>
        <p:spPr>
          <a:xfrm>
            <a:off x="3213145" y="5067625"/>
            <a:ext cx="763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1600" b="1" dirty="0" err="1">
                <a:latin typeface="Franklin Gothic Book" panose="020B0503020102020204" pitchFamily="34" charset="0"/>
              </a:rPr>
              <a:t>Supervisor</a:t>
            </a:r>
            <a:r>
              <a:rPr lang="sl-SI" sz="1600" b="1" dirty="0">
                <a:latin typeface="Franklin Gothic Book" panose="020B0503020102020204" pitchFamily="34" charset="0"/>
              </a:rPr>
              <a:t>(s</a:t>
            </a:r>
            <a:r>
              <a:rPr lang="en-US" sz="1600" b="1" dirty="0">
                <a:latin typeface="Franklin Gothic Book" panose="020B0503020102020204" pitchFamily="34" charset="0"/>
              </a:rPr>
              <a:t>)</a:t>
            </a:r>
            <a:r>
              <a:rPr lang="sl-SI" sz="1600" b="1" dirty="0">
                <a:latin typeface="Franklin Gothic Book" panose="020B0503020102020204" pitchFamily="34" charset="0"/>
              </a:rPr>
              <a:t>:</a:t>
            </a:r>
            <a:endParaRPr lang="en-US" sz="1600" b="1" dirty="0">
              <a:latin typeface="Franklin Gothic Book" panose="020B0503020102020204" pitchFamily="34" charset="0"/>
            </a:endParaRPr>
          </a:p>
          <a:p>
            <a:endParaRPr lang="en-US" sz="1600" b="1" dirty="0">
              <a:latin typeface="Franklin Gothic Book" panose="020B0503020102020204" pitchFamily="34" charset="0"/>
            </a:endParaRPr>
          </a:p>
          <a:p>
            <a:r>
              <a:rPr lang="en-US" sz="1600" dirty="0">
                <a:latin typeface="Franklin Gothic Book" panose="020B0503020102020204" pitchFamily="34" charset="0"/>
              </a:rPr>
              <a:t>Affiliation(s) –if IJS add</a:t>
            </a:r>
            <a:r>
              <a:rPr lang="sl-SI" sz="1600" dirty="0">
                <a:latin typeface="Franklin Gothic Book" panose="020B0503020102020204" pitchFamily="34" charset="0"/>
              </a:rPr>
              <a:t> </a:t>
            </a:r>
            <a:r>
              <a:rPr lang="sl-SI" sz="1600" dirty="0" err="1">
                <a:latin typeface="Franklin Gothic Book" panose="020B0503020102020204" pitchFamily="34" charset="0"/>
              </a:rPr>
              <a:t>also</a:t>
            </a:r>
            <a:r>
              <a:rPr lang="en-US" sz="1600" dirty="0">
                <a:latin typeface="Franklin Gothic Book" panose="020B0503020102020204" pitchFamily="34" charset="0"/>
              </a:rPr>
              <a:t> the department</a:t>
            </a:r>
            <a:r>
              <a:rPr lang="en-US" sz="1600" dirty="0">
                <a:latin typeface="Humnst777 Lt BT" panose="020B0402030504020204" pitchFamily="34" charset="0"/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6EB6F7-2689-4AAA-ADD7-2FBBB7E96E20}"/>
              </a:ext>
            </a:extLst>
          </p:cNvPr>
          <p:cNvSpPr/>
          <p:nvPr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rgbClr val="6AA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C16324-732B-4797-B6F9-5B947C508B0C}"/>
              </a:ext>
            </a:extLst>
          </p:cNvPr>
          <p:cNvSpPr/>
          <p:nvPr/>
        </p:nvSpPr>
        <p:spPr>
          <a:xfrm>
            <a:off x="0" y="0"/>
            <a:ext cx="12192000" cy="360000"/>
          </a:xfrm>
          <a:prstGeom prst="rect">
            <a:avLst/>
          </a:prstGeom>
          <a:solidFill>
            <a:srgbClr val="6AA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D54CEE-0E0C-3DBA-3267-603CEBB92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890" r="81914"/>
          <a:stretch/>
        </p:blipFill>
        <p:spPr>
          <a:xfrm flipH="1">
            <a:off x="10171952" y="3048000"/>
            <a:ext cx="1976950" cy="345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600DA96-2577-678A-D3C4-67826A9253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3" t="297" r="680" b="3747"/>
          <a:stretch/>
        </p:blipFill>
        <p:spPr>
          <a:xfrm>
            <a:off x="203202" y="476608"/>
            <a:ext cx="1854000" cy="185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01C30D-5B01-40C4-8759-B61A825E42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40"/>
          <a:stretch/>
        </p:blipFill>
        <p:spPr>
          <a:xfrm>
            <a:off x="930475" y="5871514"/>
            <a:ext cx="1687599" cy="4599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FB675F-EAD9-81B1-4090-82AA5CDA6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73" y="5733014"/>
            <a:ext cx="764986" cy="76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4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BCD5-A48B-4E48-B63E-51B13B97E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034"/>
            <a:ext cx="10515600" cy="9919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Introduction: aims, scopes,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82195-50AA-4E1F-A6F2-A0769CBA1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362" y="1429305"/>
            <a:ext cx="9679306" cy="4747657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Franklin Gothic Book" panose="020B0503020102020204" pitchFamily="34" charset="0"/>
              </a:rPr>
              <a:t>This slide should be an introduction to what you do, but please, </a:t>
            </a:r>
            <a:r>
              <a:rPr lang="en-US" sz="2400" b="1" dirty="0">
                <a:latin typeface="Franklin Gothic Book" panose="020B0503020102020204" pitchFamily="34" charset="0"/>
              </a:rPr>
              <a:t>do not present the theoretical background of your work</a:t>
            </a:r>
            <a:r>
              <a:rPr lang="en-US" sz="2400" dirty="0">
                <a:latin typeface="Franklin Gothic Book" panose="020B0503020102020204" pitchFamily="34" charset="0"/>
              </a:rPr>
              <a:t>.</a:t>
            </a:r>
          </a:p>
          <a:p>
            <a:r>
              <a:rPr lang="en-US" sz="2400" dirty="0">
                <a:latin typeface="Franklin Gothic Book" panose="020B0503020102020204" pitchFamily="34" charset="0"/>
              </a:rPr>
              <a:t>This is the key moment when you </a:t>
            </a:r>
            <a:r>
              <a:rPr lang="en-US" sz="2400" b="1" dirty="0">
                <a:latin typeface="Franklin Gothic Book" panose="020B0503020102020204" pitchFamily="34" charset="0"/>
              </a:rPr>
              <a:t>engage your audience</a:t>
            </a:r>
            <a:r>
              <a:rPr lang="en-US" sz="2400" dirty="0">
                <a:latin typeface="Franklin Gothic Book" panose="020B0503020102020204" pitchFamily="34" charset="0"/>
              </a:rPr>
              <a:t>. Clearly outline </a:t>
            </a:r>
            <a:r>
              <a:rPr lang="en-US" sz="2400" b="1" dirty="0">
                <a:latin typeface="Franklin Gothic Book" panose="020B0503020102020204" pitchFamily="34" charset="0"/>
              </a:rPr>
              <a:t>the context that makes your research relevant.</a:t>
            </a:r>
            <a:endParaRPr lang="en-US" sz="2400" dirty="0">
              <a:latin typeface="Franklin Gothic Book" panose="020B0503020102020204" pitchFamily="34" charset="0"/>
            </a:endParaRPr>
          </a:p>
          <a:p>
            <a:r>
              <a:rPr lang="en-US" sz="2400" dirty="0">
                <a:latin typeface="Franklin Gothic Book" panose="020B0503020102020204" pitchFamily="34" charset="0"/>
              </a:rPr>
              <a:t>Ask yourself three golden questions:</a:t>
            </a:r>
          </a:p>
          <a:p>
            <a:pPr algn="ctr"/>
            <a:r>
              <a:rPr lang="en-US" sz="2400" b="1" dirty="0">
                <a:solidFill>
                  <a:srgbClr val="E3C564"/>
                </a:solidFill>
                <a:latin typeface="Franklin Gothic Book" panose="020B0503020102020204" pitchFamily="34" charset="0"/>
              </a:rPr>
              <a:t>WHAT?</a:t>
            </a:r>
          </a:p>
          <a:p>
            <a:pPr algn="ctr"/>
            <a:r>
              <a:rPr lang="en-US" sz="2400" b="1" dirty="0">
                <a:solidFill>
                  <a:srgbClr val="E3C564"/>
                </a:solidFill>
                <a:latin typeface="Franklin Gothic Book" panose="020B0503020102020204" pitchFamily="34" charset="0"/>
              </a:rPr>
              <a:t>WHY?</a:t>
            </a:r>
          </a:p>
          <a:p>
            <a:pPr algn="ctr"/>
            <a:r>
              <a:rPr lang="en-US" sz="2400" b="1" dirty="0">
                <a:solidFill>
                  <a:srgbClr val="E3C564"/>
                </a:solidFill>
                <a:latin typeface="Franklin Gothic Book" panose="020B0503020102020204" pitchFamily="34" charset="0"/>
              </a:rPr>
              <a:t>HOW?</a:t>
            </a:r>
          </a:p>
          <a:p>
            <a:r>
              <a:rPr lang="en-US" sz="2400" dirty="0">
                <a:latin typeface="Franklin Gothic Book" panose="020B0503020102020204" pitchFamily="34" charset="0"/>
              </a:rPr>
              <a:t>Present the AIM, and METHODS to address your research question.</a:t>
            </a:r>
          </a:p>
          <a:p>
            <a:r>
              <a:rPr lang="en-US" sz="2400" b="1" dirty="0">
                <a:latin typeface="Franklin Gothic Book" panose="020B0503020102020204" pitchFamily="34" charset="0"/>
              </a:rPr>
              <a:t>Use only material you own or you are allowed to use</a:t>
            </a:r>
            <a:endParaRPr lang="sl-SI" sz="2400" b="1" dirty="0">
              <a:latin typeface="Franklin Gothic Book" panose="020B0503020102020204" pitchFamily="34" charset="0"/>
            </a:endParaRPr>
          </a:p>
          <a:p>
            <a:r>
              <a:rPr lang="en-US" sz="2400" dirty="0">
                <a:latin typeface="Franklin Gothic Book" panose="020B0503020102020204" pitchFamily="34" charset="0"/>
              </a:rPr>
              <a:t>If you need to cite something, use superscript, like this</a:t>
            </a:r>
            <a:r>
              <a:rPr lang="en-US" sz="2400" baseline="30000" dirty="0">
                <a:latin typeface="Franklin Gothic Book" panose="020B0503020102020204" pitchFamily="34" charset="0"/>
              </a:rPr>
              <a:t>1</a:t>
            </a:r>
            <a:r>
              <a:rPr lang="en-US" sz="2400" dirty="0">
                <a:latin typeface="Franklin Gothic Book" panose="020B0503020102020204" pitchFamily="34" charset="0"/>
              </a:rPr>
              <a:t>, then put the </a:t>
            </a:r>
            <a:r>
              <a:rPr lang="en-US" sz="2400" b="1" dirty="0">
                <a:latin typeface="Franklin Gothic Book" panose="020B0503020102020204" pitchFamily="34" charset="0"/>
              </a:rPr>
              <a:t>reference</a:t>
            </a:r>
            <a:r>
              <a:rPr lang="en-US" sz="2400" dirty="0">
                <a:latin typeface="Franklin Gothic Book" panose="020B0503020102020204" pitchFamily="34" charset="0"/>
              </a:rPr>
              <a:t> at the bottom of the slide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4A63B-A802-479E-8F25-FF43DEFC6C70}"/>
              </a:ext>
            </a:extLst>
          </p:cNvPr>
          <p:cNvSpPr txBox="1"/>
          <p:nvPr/>
        </p:nvSpPr>
        <p:spPr>
          <a:xfrm>
            <a:off x="2101362" y="6534835"/>
            <a:ext cx="59465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aseline="30000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en-GB" sz="1500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F. Last, et al., </a:t>
            </a:r>
            <a:r>
              <a:rPr lang="en-GB" sz="1500" i="1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Sci.</a:t>
            </a:r>
            <a:r>
              <a:rPr lang="en-GB" sz="1500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1500" i="1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</a:t>
            </a:r>
            <a:r>
              <a:rPr lang="en-GB" sz="1500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2021. </a:t>
            </a:r>
            <a:r>
              <a:rPr lang="en-GB" sz="1500" i="1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(delete this section if not used)</a:t>
            </a:r>
            <a:r>
              <a:rPr lang="en-GB" sz="1500" dirty="0">
                <a:latin typeface="Humnst777 Lt BT" panose="020B0402030504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33BEB9B-A04B-4DBB-80EE-2586D5986D8C}"/>
              </a:ext>
            </a:extLst>
          </p:cNvPr>
          <p:cNvCxnSpPr>
            <a:cxnSpLocks/>
          </p:cNvCxnSpPr>
          <p:nvPr/>
        </p:nvCxnSpPr>
        <p:spPr>
          <a:xfrm>
            <a:off x="3027660" y="5997640"/>
            <a:ext cx="0" cy="537195"/>
          </a:xfrm>
          <a:prstGeom prst="straightConnector1">
            <a:avLst/>
          </a:prstGeom>
          <a:ln w="76200">
            <a:solidFill>
              <a:srgbClr val="E3C56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72CEAC-4153-4169-9B75-DC96D87B34E6}"/>
              </a:ext>
            </a:extLst>
          </p:cNvPr>
          <p:cNvCxnSpPr>
            <a:cxnSpLocks/>
          </p:cNvCxnSpPr>
          <p:nvPr/>
        </p:nvCxnSpPr>
        <p:spPr>
          <a:xfrm flipV="1">
            <a:off x="696000" y="1056941"/>
            <a:ext cx="10800000" cy="0"/>
          </a:xfrm>
          <a:prstGeom prst="line">
            <a:avLst/>
          </a:prstGeom>
          <a:ln w="57150" cap="rnd">
            <a:solidFill>
              <a:srgbClr val="BABABA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866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82195-50AA-4E1F-A6F2-A0769CBA1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362" y="1429305"/>
            <a:ext cx="9679306" cy="474765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0000"/>
              </a:lnSpc>
            </a:pPr>
            <a:r>
              <a:rPr lang="sl-SI" sz="2400" dirty="0">
                <a:latin typeface="Franklin Gothic Book" panose="020B0503020102020204" pitchFamily="34" charset="0"/>
              </a:rPr>
              <a:t>H</a:t>
            </a:r>
            <a:r>
              <a:rPr lang="en-US" sz="2400" dirty="0">
                <a:latin typeface="Franklin Gothic Book" panose="020B0503020102020204" pitchFamily="34" charset="0"/>
              </a:rPr>
              <a:t>ere is the pl</a:t>
            </a:r>
            <a:r>
              <a:rPr lang="sl-SI" sz="2400" dirty="0">
                <a:latin typeface="Franklin Gothic Book" panose="020B0503020102020204" pitchFamily="34" charset="0"/>
              </a:rPr>
              <a:t>a</a:t>
            </a:r>
            <a:r>
              <a:rPr lang="en-US" sz="2400" dirty="0" err="1">
                <a:latin typeface="Franklin Gothic Book" panose="020B0503020102020204" pitchFamily="34" charset="0"/>
              </a:rPr>
              <a:t>ce</a:t>
            </a:r>
            <a:r>
              <a:rPr lang="en-US" sz="2400" dirty="0">
                <a:latin typeface="Franklin Gothic Book" panose="020B0503020102020204" pitchFamily="34" charset="0"/>
              </a:rPr>
              <a:t> to describe your work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en-US" sz="2400" dirty="0">
                <a:latin typeface="Franklin Gothic Book" panose="020B0503020102020204" pitchFamily="34" charset="0"/>
              </a:rPr>
              <a:t>- what did you find and what does it mean.</a:t>
            </a:r>
            <a:endParaRPr lang="sl-SI" sz="24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Franklin Gothic Book" panose="020B0503020102020204" pitchFamily="34" charset="0"/>
              </a:rPr>
              <a:t>How are your results addressing the research question</a:t>
            </a:r>
            <a:r>
              <a:rPr lang="sl-SI" sz="2400" dirty="0">
                <a:latin typeface="Franklin Gothic Book" panose="020B0503020102020204" pitchFamily="34" charset="0"/>
              </a:rPr>
              <a:t>?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Franklin Gothic Book" panose="020B0503020102020204" pitchFamily="34" charset="0"/>
              </a:rPr>
              <a:t>Don’t be afraid to be specific, just mind </a:t>
            </a:r>
            <a:r>
              <a:rPr lang="sl-SI" sz="2400" dirty="0" err="1">
                <a:latin typeface="Franklin Gothic Book" panose="020B0503020102020204" pitchFamily="34" charset="0"/>
              </a:rPr>
              <a:t>explaining</a:t>
            </a:r>
            <a:r>
              <a:rPr lang="en-US" sz="2400" dirty="0">
                <a:latin typeface="Franklin Gothic Book" panose="020B0503020102020204" pitchFamily="34" charset="0"/>
              </a:rPr>
              <a:t> everything slowly</a:t>
            </a:r>
            <a:r>
              <a:rPr lang="sl-SI" sz="2400" dirty="0">
                <a:latin typeface="Franklin Gothic Book" panose="020B0503020102020204" pitchFamily="34" charset="0"/>
              </a:rPr>
              <a:t> (</a:t>
            </a:r>
            <a:r>
              <a:rPr lang="sl-SI" sz="2400" dirty="0" err="1">
                <a:latin typeface="Franklin Gothic Book" panose="020B0503020102020204" pitchFamily="34" charset="0"/>
              </a:rPr>
              <a:t>have</a:t>
            </a:r>
            <a:r>
              <a:rPr lang="sl-SI" sz="2400" dirty="0">
                <a:latin typeface="Franklin Gothic Book" panose="020B0503020102020204" pitchFamily="34" charset="0"/>
              </a:rPr>
              <a:t> in </a:t>
            </a:r>
            <a:r>
              <a:rPr lang="sl-SI" sz="2400" dirty="0" err="1">
                <a:latin typeface="Franklin Gothic Book" panose="020B0503020102020204" pitchFamily="34" charset="0"/>
              </a:rPr>
              <a:t>mind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that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your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audience</a:t>
            </a:r>
            <a:r>
              <a:rPr lang="sl-SI" sz="2400" dirty="0">
                <a:latin typeface="Franklin Gothic Book" panose="020B0503020102020204" pitchFamily="34" charset="0"/>
              </a:rPr>
              <a:t> is </a:t>
            </a:r>
            <a:r>
              <a:rPr lang="sl-SI" sz="2400" dirty="0" err="1">
                <a:latin typeface="Franklin Gothic Book" panose="020B0503020102020204" pitchFamily="34" charset="0"/>
              </a:rPr>
              <a:t>broader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than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usual</a:t>
            </a:r>
            <a:r>
              <a:rPr lang="sl-SI" sz="2400" dirty="0">
                <a:latin typeface="Franklin Gothic Book" panose="020B0503020102020204" pitchFamily="34" charset="0"/>
              </a:rPr>
              <a:t>)</a:t>
            </a:r>
            <a:r>
              <a:rPr lang="en-US" sz="2400" dirty="0">
                <a:latin typeface="Franklin Gothic Book" panose="020B0503020102020204" pitchFamily="34" charset="0"/>
              </a:rPr>
              <a:t>.</a:t>
            </a:r>
            <a:endParaRPr lang="sl-SI" sz="24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Franklin Gothic Book" panose="020B0503020102020204" pitchFamily="34" charset="0"/>
              </a:rPr>
              <a:t>Feel free to present your research data and/or findings anyhow you like, be creative, but always keep in mind that the audience should be able to see and understand everything you put on the slide.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Franklin Gothic Book" panose="020B0503020102020204" pitchFamily="34" charset="0"/>
              </a:rPr>
              <a:t>If applicable, wrap up the conclusions with the potential impact or implications of your results.</a:t>
            </a:r>
          </a:p>
          <a:p>
            <a:pPr algn="just">
              <a:lnSpc>
                <a:spcPct val="100000"/>
              </a:lnSpc>
            </a:pPr>
            <a:r>
              <a:rPr lang="en-US" sz="2400" dirty="0">
                <a:latin typeface="Franklin Gothic Book" panose="020B0503020102020204" pitchFamily="34" charset="0"/>
              </a:rPr>
              <a:t>Do </a:t>
            </a:r>
            <a:r>
              <a:rPr lang="en-US" sz="2400" b="1" dirty="0">
                <a:solidFill>
                  <a:srgbClr val="E0A533"/>
                </a:solidFill>
                <a:latin typeface="Franklin Gothic Book" panose="020B0503020102020204" pitchFamily="34" charset="0"/>
              </a:rPr>
              <a:t>not</a:t>
            </a:r>
            <a:r>
              <a:rPr lang="en-US" sz="2400" dirty="0">
                <a:latin typeface="Franklin Gothic Book" panose="020B0503020102020204" pitchFamily="34" charset="0"/>
              </a:rPr>
              <a:t> make these slides too full and chaotic (like this one).</a:t>
            </a:r>
            <a:endParaRPr lang="sl-SI" sz="24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sl-SI" sz="2400" dirty="0">
                <a:latin typeface="Franklin Gothic Book" panose="020B0503020102020204" pitchFamily="34" charset="0"/>
              </a:rPr>
              <a:t>Make sure </a:t>
            </a:r>
            <a:r>
              <a:rPr lang="sl-SI" sz="2400" dirty="0" err="1">
                <a:latin typeface="Franklin Gothic Book" panose="020B0503020102020204" pitchFamily="34" charset="0"/>
              </a:rPr>
              <a:t>you</a:t>
            </a:r>
            <a:r>
              <a:rPr lang="sl-SI" sz="2400" dirty="0">
                <a:latin typeface="Franklin Gothic Book" panose="020B0503020102020204" pitchFamily="34" charset="0"/>
              </a:rPr>
              <a:t> are </a:t>
            </a:r>
            <a:r>
              <a:rPr lang="sl-SI" sz="2400" dirty="0" err="1">
                <a:latin typeface="Franklin Gothic Book" panose="020B0503020102020204" pitchFamily="34" charset="0"/>
              </a:rPr>
              <a:t>showing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what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you</a:t>
            </a:r>
            <a:r>
              <a:rPr lang="sl-SI" sz="2400" dirty="0">
                <a:latin typeface="Franklin Gothic Book" panose="020B0503020102020204" pitchFamily="34" charset="0"/>
              </a:rPr>
              <a:t> are </a:t>
            </a:r>
            <a:r>
              <a:rPr lang="sl-SI" sz="2400" dirty="0" err="1">
                <a:latin typeface="Franklin Gothic Book" panose="020B0503020102020204" pitchFamily="34" charset="0"/>
              </a:rPr>
              <a:t>talking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about</a:t>
            </a:r>
            <a:r>
              <a:rPr lang="sl-SI" sz="2400" dirty="0">
                <a:latin typeface="Franklin Gothic Book" panose="020B0503020102020204" pitchFamily="34" charset="0"/>
              </a:rPr>
              <a:t> (</a:t>
            </a:r>
            <a:r>
              <a:rPr lang="sl-SI" sz="2400" dirty="0" err="1">
                <a:latin typeface="Franklin Gothic Book" panose="020B0503020102020204" pitchFamily="34" charset="0"/>
              </a:rPr>
              <a:t>synchronize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your</a:t>
            </a:r>
            <a:r>
              <a:rPr lang="sl-SI" sz="2400" dirty="0">
                <a:latin typeface="Franklin Gothic Book" panose="020B0503020102020204" pitchFamily="34" charset="0"/>
              </a:rPr>
              <a:t> talk </a:t>
            </a:r>
            <a:r>
              <a:rPr lang="sl-SI" sz="2400" dirty="0" err="1">
                <a:latin typeface="Franklin Gothic Book" panose="020B0503020102020204" pitchFamily="34" charset="0"/>
              </a:rPr>
              <a:t>with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visual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appearance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of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slides</a:t>
            </a:r>
            <a:r>
              <a:rPr lang="sl-SI" sz="2400" dirty="0">
                <a:latin typeface="Franklin Gothic Book" panose="020B0503020102020204" pitchFamily="34" charset="0"/>
              </a:rPr>
              <a:t>).</a:t>
            </a:r>
            <a:endParaRPr lang="en-US" sz="2400" dirty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sl-SI" sz="2400" dirty="0" err="1">
                <a:latin typeface="Franklin Gothic Book" panose="020B0503020102020204" pitchFamily="34" charset="0"/>
              </a:rPr>
              <a:t>Lead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audience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through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your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slides</a:t>
            </a:r>
            <a:r>
              <a:rPr lang="sl-SI" sz="2400" dirty="0">
                <a:latin typeface="Franklin Gothic Book" panose="020B0503020102020204" pitchFamily="34" charset="0"/>
              </a:rPr>
              <a:t>, do not let </a:t>
            </a:r>
            <a:r>
              <a:rPr lang="sl-SI" sz="2400" dirty="0" err="1">
                <a:latin typeface="Franklin Gothic Book" panose="020B0503020102020204" pitchFamily="34" charset="0"/>
              </a:rPr>
              <a:t>them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get</a:t>
            </a:r>
            <a:r>
              <a:rPr lang="sl-SI" sz="2400" dirty="0">
                <a:latin typeface="Franklin Gothic Book" panose="020B0503020102020204" pitchFamily="34" charset="0"/>
              </a:rPr>
              <a:t> </a:t>
            </a:r>
            <a:r>
              <a:rPr lang="sl-SI" sz="2400" dirty="0" err="1">
                <a:latin typeface="Franklin Gothic Book" panose="020B0503020102020204" pitchFamily="34" charset="0"/>
              </a:rPr>
              <a:t>lost</a:t>
            </a:r>
            <a:r>
              <a:rPr lang="sl-SI" sz="2400" dirty="0">
                <a:latin typeface="Franklin Gothic Book" panose="020B0503020102020204" pitchFamily="34" charset="0"/>
              </a:rPr>
              <a:t>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4444616-9422-850C-C26D-CC32B510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034"/>
            <a:ext cx="10515600" cy="9919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Results and conclusion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863264-B556-CA3B-A25D-256D0D1EB62F}"/>
              </a:ext>
            </a:extLst>
          </p:cNvPr>
          <p:cNvCxnSpPr>
            <a:cxnSpLocks/>
          </p:cNvCxnSpPr>
          <p:nvPr/>
        </p:nvCxnSpPr>
        <p:spPr>
          <a:xfrm flipV="1">
            <a:off x="696000" y="1056941"/>
            <a:ext cx="10800000" cy="0"/>
          </a:xfrm>
          <a:prstGeom prst="line">
            <a:avLst/>
          </a:prstGeom>
          <a:ln w="57150" cap="rnd">
            <a:solidFill>
              <a:srgbClr val="BABABA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46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D78610-ED59-443D-946D-C7ABA222B95C}"/>
              </a:ext>
            </a:extLst>
          </p:cNvPr>
          <p:cNvSpPr/>
          <p:nvPr/>
        </p:nvSpPr>
        <p:spPr>
          <a:xfrm>
            <a:off x="0" y="5169526"/>
            <a:ext cx="12192000" cy="1688474"/>
          </a:xfrm>
          <a:prstGeom prst="rect">
            <a:avLst/>
          </a:prstGeom>
          <a:solidFill>
            <a:srgbClr val="E3C5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id="{0A4AE173-0751-49E7-8B8E-6B3BDC57E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5080" y="856529"/>
            <a:ext cx="9741840" cy="3663712"/>
          </a:xfrm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Franklin Gothic Book" panose="020B0503020102020204" pitchFamily="34" charset="0"/>
              </a:rPr>
              <a:t>The previous two slides must be included in your talk, but this one is </a:t>
            </a:r>
            <a:r>
              <a:rPr lang="en-US" b="1" dirty="0">
                <a:solidFill>
                  <a:srgbClr val="E0A533"/>
                </a:solidFill>
                <a:latin typeface="Franklin Gothic Book" panose="020B0503020102020204" pitchFamily="34" charset="0"/>
              </a:rPr>
              <a:t>completely optional</a:t>
            </a:r>
            <a:r>
              <a:rPr lang="en-US" dirty="0">
                <a:latin typeface="Franklin Gothic Book" panose="020B0503020102020204" pitchFamily="34" charset="0"/>
              </a:rPr>
              <a:t> (also, design the last slide according to your own wishes, if you do not like this background).</a:t>
            </a:r>
          </a:p>
          <a:p>
            <a:pPr algn="just"/>
            <a:r>
              <a:rPr lang="en-US" dirty="0">
                <a:latin typeface="Franklin Gothic Book" panose="020B0503020102020204" pitchFamily="34" charset="0"/>
              </a:rPr>
              <a:t>Here you can put a pictures of your colleagues to thank them, lead your audience to the website of your project, invite people to your poster</a:t>
            </a:r>
            <a:r>
              <a:rPr lang="sl-SI" dirty="0">
                <a:latin typeface="Franklin Gothic Book" panose="020B0503020102020204" pitchFamily="34" charset="0"/>
              </a:rPr>
              <a:t> (</a:t>
            </a:r>
            <a:r>
              <a:rPr lang="sl-SI" dirty="0" err="1">
                <a:latin typeface="Franklin Gothic Book" panose="020B0503020102020204" pitchFamily="34" charset="0"/>
              </a:rPr>
              <a:t>if</a:t>
            </a:r>
            <a:r>
              <a:rPr lang="sl-SI" dirty="0">
                <a:latin typeface="Franklin Gothic Book" panose="020B0503020102020204" pitchFamily="34" charset="0"/>
              </a:rPr>
              <a:t> </a:t>
            </a:r>
            <a:r>
              <a:rPr lang="sl-SI" dirty="0" err="1">
                <a:latin typeface="Franklin Gothic Book" panose="020B0503020102020204" pitchFamily="34" charset="0"/>
              </a:rPr>
              <a:t>you</a:t>
            </a:r>
            <a:r>
              <a:rPr lang="sl-SI" dirty="0">
                <a:latin typeface="Franklin Gothic Book" panose="020B0503020102020204" pitchFamily="34" charset="0"/>
              </a:rPr>
              <a:t> </a:t>
            </a:r>
            <a:r>
              <a:rPr lang="sl-SI" dirty="0" err="1">
                <a:latin typeface="Franklin Gothic Book" panose="020B0503020102020204" pitchFamily="34" charset="0"/>
              </a:rPr>
              <a:t>prepared</a:t>
            </a:r>
            <a:r>
              <a:rPr lang="sl-SI" dirty="0">
                <a:latin typeface="Franklin Gothic Book" panose="020B0503020102020204" pitchFamily="34" charset="0"/>
              </a:rPr>
              <a:t> one)</a:t>
            </a:r>
            <a:r>
              <a:rPr lang="en-US" dirty="0">
                <a:latin typeface="Franklin Gothic Book" panose="020B0503020102020204" pitchFamily="34" charset="0"/>
              </a:rPr>
              <a:t>, list all relevant affiliations, </a:t>
            </a:r>
            <a:r>
              <a:rPr lang="sl-SI" dirty="0" err="1">
                <a:latin typeface="Franklin Gothic Book" panose="020B0503020102020204" pitchFamily="34" charset="0"/>
              </a:rPr>
              <a:t>funding</a:t>
            </a:r>
            <a:r>
              <a:rPr lang="sl-SI" dirty="0">
                <a:latin typeface="Franklin Gothic Book" panose="020B0503020102020204" pitchFamily="34" charset="0"/>
              </a:rPr>
              <a:t>, </a:t>
            </a:r>
            <a:r>
              <a:rPr lang="en-US" dirty="0">
                <a:latin typeface="Franklin Gothic Book" panose="020B0503020102020204" pitchFamily="34" charset="0"/>
              </a:rPr>
              <a:t>etc. It is your choice!</a:t>
            </a:r>
            <a:endParaRPr lang="sl-SI" dirty="0">
              <a:latin typeface="Franklin Gothic Book" panose="020B0503020102020204" pitchFamily="34" charset="0"/>
            </a:endParaRPr>
          </a:p>
          <a:p>
            <a:pPr algn="just"/>
            <a:r>
              <a:rPr lang="sl-SI" dirty="0">
                <a:latin typeface="Franklin Gothic Book" panose="020B0503020102020204" pitchFamily="34" charset="0"/>
              </a:rPr>
              <a:t>You can also leave your contact here. </a:t>
            </a:r>
            <a:endParaRPr lang="en-US" dirty="0">
              <a:latin typeface="Franklin Gothic Book" panose="020B0503020102020204" pitchFamily="34" charset="0"/>
            </a:endParaRPr>
          </a:p>
          <a:p>
            <a:pPr algn="just"/>
            <a:endParaRPr lang="en-US" dirty="0">
              <a:latin typeface="Franklin Gothic Book" panose="020B05030201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241B29-2895-D0C7-2065-2EF3452BEA3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3" t="297" r="680" b="3747"/>
          <a:stretch/>
        </p:blipFill>
        <p:spPr>
          <a:xfrm>
            <a:off x="9877331" y="5312758"/>
            <a:ext cx="1466661" cy="14666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29E5C4-10A2-861C-B315-71E1503F2C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98" y="5232412"/>
            <a:ext cx="1627354" cy="162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774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IPSSC">
      <a:majorFont>
        <a:latin typeface="Century Gothic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93441D64C1414FAE8A9B23E2935A76" ma:contentTypeVersion="11" ma:contentTypeDescription="Create a new document." ma:contentTypeScope="" ma:versionID="449ccce760211c1c381d3b89aa8f4392">
  <xsd:schema xmlns:xsd="http://www.w3.org/2001/XMLSchema" xmlns:xs="http://www.w3.org/2001/XMLSchema" xmlns:p="http://schemas.microsoft.com/office/2006/metadata/properties" xmlns:ns3="eaef0743-fc4f-46b1-bd71-72bcf210cae1" targetNamespace="http://schemas.microsoft.com/office/2006/metadata/properties" ma:root="true" ma:fieldsID="9504ad41a31c428d1b2343999767656a" ns3:_="">
    <xsd:import namespace="eaef0743-fc4f-46b1-bd71-72bcf210cae1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f0743-fc4f-46b1-bd71-72bcf210cae1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F84148-DA4A-4BA6-BFC2-3FF199C42523}">
  <ds:schemaRefs>
    <ds:schemaRef ds:uri="http://www.w3.org/XML/1998/namespace"/>
    <ds:schemaRef ds:uri="eaef0743-fc4f-46b1-bd71-72bcf210cae1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C5DB50-4292-4122-A768-17505CD410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ef0743-fc4f-46b1-bd71-72bcf210ca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4B2B41-6121-4616-95B2-A4B8EF2DE9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733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Franklin Gothic Book</vt:lpstr>
      <vt:lpstr>Humnst777 Lt BT</vt:lpstr>
      <vt:lpstr>Verdana</vt:lpstr>
      <vt:lpstr>Wingdings</vt:lpstr>
      <vt:lpstr>Office Theme</vt:lpstr>
      <vt:lpstr>PowerPoint Presentation</vt:lpstr>
      <vt:lpstr>PowerPoint Presentation</vt:lpstr>
      <vt:lpstr>Title of your presentation (Font: Century Gothic)</vt:lpstr>
      <vt:lpstr>Introduction: aims, scopes, methods</vt:lpstr>
      <vt:lpstr>Results and 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Alja Čontala</dc:creator>
  <cp:lastModifiedBy>O2 Environ Inform</cp:lastModifiedBy>
  <cp:revision>56</cp:revision>
  <dcterms:created xsi:type="dcterms:W3CDTF">2023-01-24T06:57:48Z</dcterms:created>
  <dcterms:modified xsi:type="dcterms:W3CDTF">2025-02-19T08:41:49Z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0x0101006F93441D64C1414FAE8A9B23E2935A76</vt:lpwstr>
  </property>
</Properties>
</file>