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73" r:id="rId3"/>
    <p:sldId id="269" r:id="rId4"/>
    <p:sldId id="261" r:id="rId5"/>
    <p:sldId id="262" r:id="rId6"/>
    <p:sldId id="275" r:id="rId7"/>
    <p:sldId id="266" r:id="rId8"/>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BC25"/>
    <a:srgbClr val="F4DF7A"/>
    <a:srgbClr val="F9EDB1"/>
    <a:srgbClr val="1672C6"/>
    <a:srgbClr val="D03035"/>
    <a:srgbClr val="3A3A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73" autoAdjust="0"/>
    <p:restoredTop sz="94660"/>
  </p:normalViewPr>
  <p:slideViewPr>
    <p:cSldViewPr snapToGrid="0">
      <p:cViewPr varScale="1">
        <p:scale>
          <a:sx n="89" d="100"/>
          <a:sy n="89" d="100"/>
        </p:scale>
        <p:origin x="595"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852C3D7-29BA-402D-AFDA-4E7230D9DE6B}" type="datetimeFigureOut">
              <a:rPr lang="en-US" smtClean="0"/>
              <a:t>17-May-23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C5E784-52F2-4DA5-912A-1B50DB1B0811}" type="slidenum">
              <a:rPr lang="en-US" smtClean="0"/>
              <a:t>‹#›</a:t>
            </a:fld>
            <a:endParaRPr lang="en-US"/>
          </a:p>
        </p:txBody>
      </p:sp>
    </p:spTree>
    <p:extLst>
      <p:ext uri="{BB962C8B-B14F-4D97-AF65-F5344CB8AC3E}">
        <p14:creationId xmlns:p14="http://schemas.microsoft.com/office/powerpoint/2010/main" val="2100528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52C3D7-29BA-402D-AFDA-4E7230D9DE6B}" type="datetimeFigureOut">
              <a:rPr lang="en-US" smtClean="0"/>
              <a:t>17-May-23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C5E784-52F2-4DA5-912A-1B50DB1B0811}" type="slidenum">
              <a:rPr lang="en-US" smtClean="0"/>
              <a:t>‹#›</a:t>
            </a:fld>
            <a:endParaRPr lang="en-US"/>
          </a:p>
        </p:txBody>
      </p:sp>
    </p:spTree>
    <p:extLst>
      <p:ext uri="{BB962C8B-B14F-4D97-AF65-F5344CB8AC3E}">
        <p14:creationId xmlns:p14="http://schemas.microsoft.com/office/powerpoint/2010/main" val="2668797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52C3D7-29BA-402D-AFDA-4E7230D9DE6B}" type="datetimeFigureOut">
              <a:rPr lang="en-US" smtClean="0"/>
              <a:t>17-May-23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C5E784-52F2-4DA5-912A-1B50DB1B0811}" type="slidenum">
              <a:rPr lang="en-US" smtClean="0"/>
              <a:t>‹#›</a:t>
            </a:fld>
            <a:endParaRPr lang="en-US"/>
          </a:p>
        </p:txBody>
      </p:sp>
    </p:spTree>
    <p:extLst>
      <p:ext uri="{BB962C8B-B14F-4D97-AF65-F5344CB8AC3E}">
        <p14:creationId xmlns:p14="http://schemas.microsoft.com/office/powerpoint/2010/main" val="420783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52C3D7-29BA-402D-AFDA-4E7230D9DE6B}" type="datetimeFigureOut">
              <a:rPr lang="en-US" smtClean="0"/>
              <a:t>17-May-23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C5E784-52F2-4DA5-912A-1B50DB1B0811}" type="slidenum">
              <a:rPr lang="en-US" smtClean="0"/>
              <a:t>‹#›</a:t>
            </a:fld>
            <a:endParaRPr lang="en-US"/>
          </a:p>
        </p:txBody>
      </p:sp>
    </p:spTree>
    <p:extLst>
      <p:ext uri="{BB962C8B-B14F-4D97-AF65-F5344CB8AC3E}">
        <p14:creationId xmlns:p14="http://schemas.microsoft.com/office/powerpoint/2010/main" val="2688091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852C3D7-29BA-402D-AFDA-4E7230D9DE6B}" type="datetimeFigureOut">
              <a:rPr lang="en-US" smtClean="0"/>
              <a:t>17-May-23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C5E784-52F2-4DA5-912A-1B50DB1B0811}" type="slidenum">
              <a:rPr lang="en-US" smtClean="0"/>
              <a:t>‹#›</a:t>
            </a:fld>
            <a:endParaRPr lang="en-US"/>
          </a:p>
        </p:txBody>
      </p:sp>
    </p:spTree>
    <p:extLst>
      <p:ext uri="{BB962C8B-B14F-4D97-AF65-F5344CB8AC3E}">
        <p14:creationId xmlns:p14="http://schemas.microsoft.com/office/powerpoint/2010/main" val="2410470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52C3D7-29BA-402D-AFDA-4E7230D9DE6B}" type="datetimeFigureOut">
              <a:rPr lang="en-US" smtClean="0"/>
              <a:t>17-May-23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C5E784-52F2-4DA5-912A-1B50DB1B0811}" type="slidenum">
              <a:rPr lang="en-US" smtClean="0"/>
              <a:t>‹#›</a:t>
            </a:fld>
            <a:endParaRPr lang="en-US"/>
          </a:p>
        </p:txBody>
      </p:sp>
    </p:spTree>
    <p:extLst>
      <p:ext uri="{BB962C8B-B14F-4D97-AF65-F5344CB8AC3E}">
        <p14:creationId xmlns:p14="http://schemas.microsoft.com/office/powerpoint/2010/main" val="534564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52C3D7-29BA-402D-AFDA-4E7230D9DE6B}" type="datetimeFigureOut">
              <a:rPr lang="en-US" smtClean="0"/>
              <a:t>17-May-23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C5E784-52F2-4DA5-912A-1B50DB1B0811}" type="slidenum">
              <a:rPr lang="en-US" smtClean="0"/>
              <a:t>‹#›</a:t>
            </a:fld>
            <a:endParaRPr lang="en-US"/>
          </a:p>
        </p:txBody>
      </p:sp>
    </p:spTree>
    <p:extLst>
      <p:ext uri="{BB962C8B-B14F-4D97-AF65-F5344CB8AC3E}">
        <p14:creationId xmlns:p14="http://schemas.microsoft.com/office/powerpoint/2010/main" val="2868350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52C3D7-29BA-402D-AFDA-4E7230D9DE6B}" type="datetimeFigureOut">
              <a:rPr lang="en-US" smtClean="0"/>
              <a:t>17-May-23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C5E784-52F2-4DA5-912A-1B50DB1B0811}" type="slidenum">
              <a:rPr lang="en-US" smtClean="0"/>
              <a:t>‹#›</a:t>
            </a:fld>
            <a:endParaRPr lang="en-US"/>
          </a:p>
        </p:txBody>
      </p:sp>
    </p:spTree>
    <p:extLst>
      <p:ext uri="{BB962C8B-B14F-4D97-AF65-F5344CB8AC3E}">
        <p14:creationId xmlns:p14="http://schemas.microsoft.com/office/powerpoint/2010/main" val="4064498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52C3D7-29BA-402D-AFDA-4E7230D9DE6B}" type="datetimeFigureOut">
              <a:rPr lang="en-US" smtClean="0"/>
              <a:t>17-May-23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C5E784-52F2-4DA5-912A-1B50DB1B0811}" type="slidenum">
              <a:rPr lang="en-US" smtClean="0"/>
              <a:t>‹#›</a:t>
            </a:fld>
            <a:endParaRPr lang="en-US"/>
          </a:p>
        </p:txBody>
      </p:sp>
    </p:spTree>
    <p:extLst>
      <p:ext uri="{BB962C8B-B14F-4D97-AF65-F5344CB8AC3E}">
        <p14:creationId xmlns:p14="http://schemas.microsoft.com/office/powerpoint/2010/main" val="630753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852C3D7-29BA-402D-AFDA-4E7230D9DE6B}" type="datetimeFigureOut">
              <a:rPr lang="en-US" smtClean="0"/>
              <a:t>17-May-23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C5E784-52F2-4DA5-912A-1B50DB1B0811}" type="slidenum">
              <a:rPr lang="en-US" smtClean="0"/>
              <a:t>‹#›</a:t>
            </a:fld>
            <a:endParaRPr lang="en-US"/>
          </a:p>
        </p:txBody>
      </p:sp>
    </p:spTree>
    <p:extLst>
      <p:ext uri="{BB962C8B-B14F-4D97-AF65-F5344CB8AC3E}">
        <p14:creationId xmlns:p14="http://schemas.microsoft.com/office/powerpoint/2010/main" val="3668275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852C3D7-29BA-402D-AFDA-4E7230D9DE6B}" type="datetimeFigureOut">
              <a:rPr lang="en-US" smtClean="0"/>
              <a:t>17-May-23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C5E784-52F2-4DA5-912A-1B50DB1B0811}" type="slidenum">
              <a:rPr lang="en-US" smtClean="0"/>
              <a:t>‹#›</a:t>
            </a:fld>
            <a:endParaRPr lang="en-US"/>
          </a:p>
        </p:txBody>
      </p:sp>
    </p:spTree>
    <p:extLst>
      <p:ext uri="{BB962C8B-B14F-4D97-AF65-F5344CB8AC3E}">
        <p14:creationId xmlns:p14="http://schemas.microsoft.com/office/powerpoint/2010/main" val="2912909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52C3D7-29BA-402D-AFDA-4E7230D9DE6B}" type="datetimeFigureOut">
              <a:rPr lang="en-US" smtClean="0"/>
              <a:t>17-May-23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C5E784-52F2-4DA5-912A-1B50DB1B0811}" type="slidenum">
              <a:rPr lang="en-US" smtClean="0"/>
              <a:t>‹#›</a:t>
            </a:fld>
            <a:endParaRPr lang="en-US"/>
          </a:p>
        </p:txBody>
      </p:sp>
    </p:spTree>
    <p:extLst>
      <p:ext uri="{BB962C8B-B14F-4D97-AF65-F5344CB8AC3E}">
        <p14:creationId xmlns:p14="http://schemas.microsoft.com/office/powerpoint/2010/main" val="17871362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9.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6.png"/><Relationship Id="rId5" Type="http://schemas.openxmlformats.org/officeDocument/2006/relationships/image" Target="../media/image2.png"/><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14.png"/><Relationship Id="rId1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rgbClr val="F4D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31C6C006-E8E3-114B-A8FF-4A255AF432F7}"/>
              </a:ext>
            </a:extLst>
          </p:cNvPr>
          <p:cNvSpPr>
            <a:spLocks noGrp="1"/>
          </p:cNvSpPr>
          <p:nvPr/>
        </p:nvSpPr>
        <p:spPr>
          <a:xfrm>
            <a:off x="117914" y="0"/>
            <a:ext cx="11687174" cy="6694370"/>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itchFamily="2" charset="2"/>
              <a:buChar char="§"/>
              <a:defRPr sz="2800" kern="1200">
                <a:solidFill>
                  <a:srgbClr val="21212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Wingdings" pitchFamily="2" charset="2"/>
              <a:buChar char="§"/>
              <a:defRPr sz="2400" kern="1200">
                <a:solidFill>
                  <a:srgbClr val="21212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Wingdings" pitchFamily="2" charset="2"/>
              <a:buChar char="§"/>
              <a:defRPr sz="2000" kern="1200">
                <a:solidFill>
                  <a:srgbClr val="21212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Wingdings" pitchFamily="2" charset="2"/>
              <a:buChar char="§"/>
              <a:defRPr sz="1800" kern="1200">
                <a:solidFill>
                  <a:srgbClr val="21212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Wingdings" pitchFamily="2" charset="2"/>
              <a:buChar char="§"/>
              <a:defRPr sz="1800" kern="1200">
                <a:solidFill>
                  <a:srgbClr val="21212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000" dirty="0">
                <a:latin typeface="Humnst777 Lt BT" panose="020B0402030504020204" pitchFamily="34" charset="0"/>
              </a:rPr>
              <a:t>You will find a template for your presentation </a:t>
            </a:r>
            <a:r>
              <a:rPr lang="sl-SI" sz="2000" dirty="0">
                <a:latin typeface="Humnst777 Lt BT" panose="020B0402030504020204" pitchFamily="34" charset="0"/>
              </a:rPr>
              <a:t>in</a:t>
            </a:r>
            <a:r>
              <a:rPr lang="en-US" sz="2000" dirty="0">
                <a:latin typeface="Humnst777 Lt BT" panose="020B0402030504020204" pitchFamily="34" charset="0"/>
              </a:rPr>
              <a:t> the next few slides</a:t>
            </a:r>
            <a:r>
              <a:rPr lang="en-GB" sz="2000" dirty="0">
                <a:solidFill>
                  <a:srgbClr val="212121"/>
                </a:solidFill>
                <a:latin typeface="Humnst777 Lt BT" panose="020B0402030504020204" pitchFamily="34" charset="0"/>
              </a:rPr>
              <a:t>.</a:t>
            </a:r>
            <a:endParaRPr lang="sl-SI" sz="2000" dirty="0">
              <a:solidFill>
                <a:srgbClr val="212121"/>
              </a:solidFill>
              <a:latin typeface="Humnst777 Lt BT" panose="020B0402030504020204" pitchFamily="34" charset="0"/>
            </a:endParaRPr>
          </a:p>
          <a:p>
            <a:pPr algn="just"/>
            <a:r>
              <a:rPr lang="en-GB" sz="2000" dirty="0">
                <a:solidFill>
                  <a:srgbClr val="212121"/>
                </a:solidFill>
                <a:latin typeface="Humnst777 Lt BT" panose="020B0402030504020204" pitchFamily="34" charset="0"/>
              </a:rPr>
              <a:t>The design of the </a:t>
            </a:r>
            <a:r>
              <a:rPr lang="en-GB" sz="2000" b="1" dirty="0">
                <a:solidFill>
                  <a:srgbClr val="212121"/>
                </a:solidFill>
                <a:latin typeface="Humnst777 Lt BT" panose="020B0402030504020204" pitchFamily="34" charset="0"/>
              </a:rPr>
              <a:t>TITLE PAGE (slide no.2)</a:t>
            </a:r>
            <a:r>
              <a:rPr lang="sl-SI" sz="2000" b="1" dirty="0">
                <a:solidFill>
                  <a:srgbClr val="212121"/>
                </a:solidFill>
                <a:latin typeface="Humnst777 Lt BT" panose="020B0402030504020204" pitchFamily="34" charset="0"/>
              </a:rPr>
              <a:t> </a:t>
            </a:r>
            <a:r>
              <a:rPr lang="en-GB" sz="2000" dirty="0">
                <a:solidFill>
                  <a:srgbClr val="212121"/>
                </a:solidFill>
                <a:latin typeface="Humnst777 Lt BT" panose="020B0402030504020204" pitchFamily="34" charset="0"/>
              </a:rPr>
              <a:t>including font style, line spacing, backgrounds</a:t>
            </a:r>
            <a:r>
              <a:rPr lang="sl-SI" sz="2000" dirty="0">
                <a:solidFill>
                  <a:srgbClr val="212121"/>
                </a:solidFill>
                <a:latin typeface="Humnst777 Lt BT" panose="020B0402030504020204" pitchFamily="34" charset="0"/>
              </a:rPr>
              <a:t>,</a:t>
            </a:r>
            <a:r>
              <a:rPr lang="en-GB" sz="2000" dirty="0">
                <a:solidFill>
                  <a:srgbClr val="212121"/>
                </a:solidFill>
                <a:latin typeface="Humnst777 Lt BT" panose="020B0402030504020204" pitchFamily="34" charset="0"/>
              </a:rPr>
              <a:t> and </a:t>
            </a:r>
            <a:r>
              <a:rPr lang="sl-SI" sz="2000" dirty="0" err="1">
                <a:solidFill>
                  <a:srgbClr val="212121"/>
                </a:solidFill>
                <a:latin typeface="Humnst777 Lt BT" panose="020B0402030504020204" pitchFamily="34" charset="0"/>
              </a:rPr>
              <a:t>colors</a:t>
            </a:r>
            <a:r>
              <a:rPr lang="en-GB" sz="2000" dirty="0">
                <a:solidFill>
                  <a:srgbClr val="212121"/>
                </a:solidFill>
                <a:latin typeface="Humnst777 Lt BT" panose="020B0402030504020204" pitchFamily="34" charset="0"/>
              </a:rPr>
              <a:t> is mandatory</a:t>
            </a:r>
            <a:r>
              <a:rPr lang="sl-SI" sz="2000" dirty="0">
                <a:latin typeface="Humnst777 Lt BT" panose="020B0402030504020204" pitchFamily="34" charset="0"/>
              </a:rPr>
              <a:t>. </a:t>
            </a:r>
            <a:endParaRPr lang="en-GB" sz="2000" dirty="0">
              <a:solidFill>
                <a:srgbClr val="212121"/>
              </a:solidFill>
              <a:latin typeface="Humnst777 Lt BT" panose="020B0402030504020204" pitchFamily="34" charset="0"/>
            </a:endParaRPr>
          </a:p>
          <a:p>
            <a:pPr algn="just"/>
            <a:r>
              <a:rPr lang="en-US" sz="2000" dirty="0">
                <a:latin typeface="Humnst777 Lt BT" panose="020B0402030504020204" pitchFamily="34" charset="0"/>
              </a:rPr>
              <a:t>The proposed color scheme and font style are mandatory throughout the whole PowerPoint presentation. </a:t>
            </a:r>
            <a:r>
              <a:rPr lang="sl-SI" sz="2000" dirty="0" err="1">
                <a:latin typeface="Humnst777 Lt BT" panose="020B0402030504020204" pitchFamily="34" charset="0"/>
              </a:rPr>
              <a:t>The</a:t>
            </a:r>
            <a:r>
              <a:rPr lang="en-US" sz="2000" dirty="0">
                <a:latin typeface="Humnst777 Lt BT" panose="020B0402030504020204" pitchFamily="34" charset="0"/>
              </a:rPr>
              <a:t> story you will give during your presentation must follow the theme of the conference, which is: </a:t>
            </a:r>
            <a:r>
              <a:rPr lang="en-US" sz="2000" b="1" dirty="0">
                <a:latin typeface="Humnst777 Lt BT" panose="020B0402030504020204" pitchFamily="34" charset="0"/>
              </a:rPr>
              <a:t>»Turning problems into solutions«</a:t>
            </a:r>
            <a:r>
              <a:rPr lang="en-US" sz="2000" dirty="0">
                <a:latin typeface="Humnst777 Lt BT" panose="020B0402030504020204" pitchFamily="34" charset="0"/>
              </a:rPr>
              <a:t>. For this reason, the slides are also prepared in this direction. First, you describe the problem and later your solution(s). See more details in the next slides. At the end of these instructions, you will find some graphical design ideas for your slides – feel free to use them or design them according to your needs. Moreover, you may also want to use some of the </a:t>
            </a:r>
            <a:r>
              <a:rPr lang="sl-SI" sz="2000" dirty="0" err="1">
                <a:latin typeface="Humnst777 Lt BT" panose="020B0402030504020204" pitchFamily="34" charset="0"/>
              </a:rPr>
              <a:t>clipart</a:t>
            </a:r>
            <a:r>
              <a:rPr lang="en-US" sz="2000" dirty="0">
                <a:latin typeface="Humnst777 Lt BT" panose="020B0402030504020204" pitchFamily="34" charset="0"/>
              </a:rPr>
              <a:t> – you will find them </a:t>
            </a:r>
            <a:r>
              <a:rPr lang="sl-SI" sz="2000" dirty="0">
                <a:latin typeface="Humnst777 Lt BT" panose="020B0402030504020204" pitchFamily="34" charset="0"/>
              </a:rPr>
              <a:t>on</a:t>
            </a:r>
            <a:r>
              <a:rPr lang="en-US" sz="2000" dirty="0">
                <a:latin typeface="Humnst777 Lt BT" panose="020B0402030504020204" pitchFamily="34" charset="0"/>
              </a:rPr>
              <a:t> the last slide. </a:t>
            </a:r>
          </a:p>
          <a:p>
            <a:pPr algn="just"/>
            <a:r>
              <a:rPr lang="en-GB" sz="2000" dirty="0">
                <a:latin typeface="Humnst777 Lt BT" panose="020B0402030504020204" pitchFamily="34" charset="0"/>
              </a:rPr>
              <a:t>Each presentation will have a five-minute limit and the minimum length of presentation required is three minutes. Afterwards there is a one minute timeframe for discussion. In the first break after your session, you will need to be available for </a:t>
            </a:r>
            <a:r>
              <a:rPr lang="sl-SI" sz="2000" dirty="0">
                <a:latin typeface="Humnst777 Lt BT" panose="020B0402030504020204" pitchFamily="34" charset="0"/>
              </a:rPr>
              <a:t>a</a:t>
            </a:r>
            <a:r>
              <a:rPr lang="en-GB" sz="2000" dirty="0">
                <a:latin typeface="Humnst777 Lt BT" panose="020B0402030504020204" pitchFamily="34" charset="0"/>
              </a:rPr>
              <a:t> discussion regarding your presentation</a:t>
            </a:r>
            <a:r>
              <a:rPr lang="sl-SI" sz="2000" dirty="0">
                <a:latin typeface="Humnst777 Lt BT" panose="020B0402030504020204" pitchFamily="34" charset="0"/>
              </a:rPr>
              <a:t>/</a:t>
            </a:r>
            <a:r>
              <a:rPr lang="sl-SI" sz="2000" dirty="0" err="1">
                <a:latin typeface="Humnst777 Lt BT" panose="020B0402030504020204" pitchFamily="34" charset="0"/>
              </a:rPr>
              <a:t>work</a:t>
            </a:r>
            <a:r>
              <a:rPr lang="en-GB" sz="2000" dirty="0">
                <a:latin typeface="Humnst777 Lt BT" panose="020B0402030504020204" pitchFamily="34" charset="0"/>
              </a:rPr>
              <a:t>.</a:t>
            </a:r>
            <a:endParaRPr lang="en-GB" sz="2000" i="1" dirty="0">
              <a:solidFill>
                <a:srgbClr val="212121"/>
              </a:solidFill>
              <a:latin typeface="Humnst777 Lt BT" panose="020B0402030504020204" pitchFamily="34" charset="0"/>
            </a:endParaRPr>
          </a:p>
          <a:p>
            <a:pPr algn="just"/>
            <a:r>
              <a:rPr lang="sl-SI" sz="2000" b="1" dirty="0">
                <a:solidFill>
                  <a:srgbClr val="FF0000"/>
                </a:solidFill>
                <a:latin typeface="Humnst777 Lt BT" panose="020B0402030504020204" pitchFamily="34" charset="0"/>
              </a:rPr>
              <a:t>Font </a:t>
            </a:r>
            <a:r>
              <a:rPr lang="sl-SI" sz="2000" b="1" dirty="0" err="1">
                <a:solidFill>
                  <a:srgbClr val="FF0000"/>
                </a:solidFill>
                <a:latin typeface="Humnst777 Lt BT" panose="020B0402030504020204" pitchFamily="34" charset="0"/>
              </a:rPr>
              <a:t>style</a:t>
            </a:r>
            <a:r>
              <a:rPr lang="sl-SI" sz="2000" b="1" dirty="0">
                <a:solidFill>
                  <a:srgbClr val="FF0000"/>
                </a:solidFill>
                <a:latin typeface="Humnst777 Lt BT" panose="020B0402030504020204" pitchFamily="34" charset="0"/>
              </a:rPr>
              <a:t>: Humnst777Lt BT</a:t>
            </a:r>
          </a:p>
          <a:p>
            <a:pPr algn="just"/>
            <a:endParaRPr lang="sl-SI" sz="2000" b="1" dirty="0">
              <a:solidFill>
                <a:srgbClr val="FF0000"/>
              </a:solidFill>
              <a:latin typeface="Humnst777 Lt BT" panose="020B0402030504020204" pitchFamily="34" charset="0"/>
            </a:endParaRPr>
          </a:p>
          <a:p>
            <a:pPr marL="0" indent="0" algn="just">
              <a:buNone/>
            </a:pPr>
            <a:endParaRPr lang="sl-SI" sz="2000" b="1" dirty="0">
              <a:solidFill>
                <a:srgbClr val="FF0000"/>
              </a:solidFill>
              <a:latin typeface="Humnst777 Lt BT" panose="020B0402030504020204" pitchFamily="34" charset="0"/>
            </a:endParaRPr>
          </a:p>
          <a:p>
            <a:pPr marL="0" indent="0" algn="just">
              <a:buNone/>
            </a:pPr>
            <a:endParaRPr lang="sl-SI" sz="2000" b="1" dirty="0">
              <a:solidFill>
                <a:srgbClr val="FF0000"/>
              </a:solidFill>
              <a:latin typeface="Humnst777 Lt BT" panose="020B0402030504020204" pitchFamily="34" charset="0"/>
            </a:endParaRPr>
          </a:p>
          <a:p>
            <a:pPr marL="0" indent="0" algn="just">
              <a:buNone/>
            </a:pPr>
            <a:endParaRPr lang="sl-SI" sz="2000" b="1" dirty="0">
              <a:solidFill>
                <a:srgbClr val="FF0000"/>
              </a:solidFill>
              <a:latin typeface="Humnst777 Lt BT" panose="020B0402030504020204" pitchFamily="34" charset="0"/>
            </a:endParaRPr>
          </a:p>
          <a:p>
            <a:pPr marL="0" indent="0" algn="just">
              <a:buNone/>
            </a:pPr>
            <a:endParaRPr lang="sl-SI" sz="2000" b="1" dirty="0">
              <a:solidFill>
                <a:srgbClr val="FF0000"/>
              </a:solidFill>
              <a:latin typeface="Humnst777 Lt BT" panose="020B0402030504020204" pitchFamily="34" charset="0"/>
            </a:endParaRPr>
          </a:p>
          <a:p>
            <a:pPr algn="just"/>
            <a:r>
              <a:rPr lang="en-GB" sz="2000" i="1" dirty="0">
                <a:latin typeface="Humnst777 Lt BT" panose="020B0402030504020204" pitchFamily="34" charset="0"/>
              </a:rPr>
              <a:t>After reading the instructions above, please, </a:t>
            </a:r>
            <a:r>
              <a:rPr lang="en-GB" sz="2000" i="1" dirty="0">
                <a:solidFill>
                  <a:srgbClr val="FF0000"/>
                </a:solidFill>
                <a:latin typeface="Humnst777 Lt BT" panose="020B0402030504020204" pitchFamily="34" charset="0"/>
              </a:rPr>
              <a:t>delete this slide</a:t>
            </a:r>
            <a:r>
              <a:rPr lang="en-GB" sz="2000" i="1" dirty="0">
                <a:latin typeface="Humnst777 Lt BT" panose="020B0402030504020204" pitchFamily="34" charset="0"/>
              </a:rPr>
              <a:t>.</a:t>
            </a:r>
            <a:r>
              <a:rPr lang="en-GB" sz="2000" dirty="0">
                <a:latin typeface="Humnst777 Lt BT" panose="020B0402030504020204" pitchFamily="34" charset="0"/>
              </a:rPr>
              <a:t> </a:t>
            </a:r>
          </a:p>
        </p:txBody>
      </p:sp>
      <p:sp>
        <p:nvSpPr>
          <p:cNvPr id="2" name="Rectangle 1">
            <a:extLst>
              <a:ext uri="{FF2B5EF4-FFF2-40B4-BE49-F238E27FC236}">
                <a16:creationId xmlns:a16="http://schemas.microsoft.com/office/drawing/2014/main" id="{D5653FC4-E9A2-4049-8D35-658B6CE2F967}"/>
              </a:ext>
            </a:extLst>
          </p:cNvPr>
          <p:cNvSpPr/>
          <p:nvPr/>
        </p:nvSpPr>
        <p:spPr>
          <a:xfrm>
            <a:off x="251264" y="4522415"/>
            <a:ext cx="11553824" cy="1666875"/>
          </a:xfrm>
          <a:prstGeom prst="rect">
            <a:avLst/>
          </a:prstGeom>
          <a:solidFill>
            <a:srgbClr val="F5BC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bg1"/>
                </a:solidFill>
                <a:latin typeface="Humnst777 Lt BT" panose="020B0402030504020204" pitchFamily="34" charset="0"/>
              </a:rPr>
              <a:t>PRESENTATION SHOULD BE SAVED AS:</a:t>
            </a:r>
          </a:p>
          <a:p>
            <a:r>
              <a:rPr lang="sl-SI" sz="2400" dirty="0" err="1">
                <a:solidFill>
                  <a:schemeClr val="bg1"/>
                </a:solidFill>
                <a:latin typeface="Humnst777 Lt BT" panose="020B0402030504020204" pitchFamily="34" charset="0"/>
              </a:rPr>
              <a:t>RegisteredField</a:t>
            </a:r>
            <a:r>
              <a:rPr lang="en-GB" sz="2400" dirty="0">
                <a:solidFill>
                  <a:schemeClr val="bg1"/>
                </a:solidFill>
                <a:latin typeface="Humnst777 Lt BT" panose="020B0402030504020204" pitchFamily="34" charset="0"/>
              </a:rPr>
              <a:t>_</a:t>
            </a:r>
            <a:r>
              <a:rPr lang="en-GB" sz="2400" dirty="0" err="1">
                <a:solidFill>
                  <a:schemeClr val="bg1"/>
                </a:solidFill>
                <a:latin typeface="Humnst777 Lt BT" panose="020B0402030504020204" pitchFamily="34" charset="0"/>
              </a:rPr>
              <a:t>StudyYear_Faculty</a:t>
            </a:r>
            <a:r>
              <a:rPr lang="en-GB" sz="2400" dirty="0">
                <a:solidFill>
                  <a:schemeClr val="bg1"/>
                </a:solidFill>
                <a:latin typeface="Humnst777 Lt BT" panose="020B0402030504020204" pitchFamily="34" charset="0"/>
              </a:rPr>
              <a:t>/</a:t>
            </a:r>
            <a:r>
              <a:rPr lang="en-GB" sz="2400" dirty="0" err="1">
                <a:solidFill>
                  <a:schemeClr val="bg1"/>
                </a:solidFill>
                <a:latin typeface="Humnst777 Lt BT" panose="020B0402030504020204" pitchFamily="34" charset="0"/>
              </a:rPr>
              <a:t>PostgraduateSchool_Author</a:t>
            </a:r>
            <a:br>
              <a:rPr lang="en-GB" sz="2400" dirty="0">
                <a:solidFill>
                  <a:schemeClr val="bg1"/>
                </a:solidFill>
                <a:latin typeface="Humnst777 Lt BT" panose="020B0402030504020204" pitchFamily="34" charset="0"/>
              </a:rPr>
            </a:br>
            <a:r>
              <a:rPr lang="en-GB" sz="2400" dirty="0">
                <a:solidFill>
                  <a:schemeClr val="bg1"/>
                </a:solidFill>
                <a:latin typeface="Humnst777 Lt BT" panose="020B0402030504020204" pitchFamily="34" charset="0"/>
              </a:rPr>
              <a:t>Example:</a:t>
            </a:r>
            <a:r>
              <a:rPr lang="sl-SI" sz="2400" dirty="0">
                <a:solidFill>
                  <a:schemeClr val="bg1"/>
                </a:solidFill>
                <a:latin typeface="Humnst777 Lt BT" panose="020B0402030504020204" pitchFamily="34" charset="0"/>
              </a:rPr>
              <a:t> </a:t>
            </a:r>
            <a:r>
              <a:rPr lang="en-GB" sz="2400" b="1" dirty="0">
                <a:solidFill>
                  <a:schemeClr val="bg1"/>
                </a:solidFill>
                <a:latin typeface="Humnst777 Lt BT" panose="020B0402030504020204" pitchFamily="34" charset="0"/>
              </a:rPr>
              <a:t>NANO_1_MPS_NovakJanez-presentation.pptx</a:t>
            </a:r>
            <a:endParaRPr lang="sl-SI" sz="2400" b="1" dirty="0">
              <a:solidFill>
                <a:schemeClr val="bg1"/>
              </a:solidFill>
              <a:latin typeface="Humnst777 Lt BT" panose="020B0402030504020204" pitchFamily="34" charset="0"/>
            </a:endParaRPr>
          </a:p>
          <a:p>
            <a:r>
              <a:rPr lang="sl-SI" sz="2400" b="1" dirty="0">
                <a:solidFill>
                  <a:srgbClr val="FF0000"/>
                </a:solidFill>
                <a:latin typeface="Humnst777 Lt BT" panose="020B0402030504020204" pitchFamily="34" charset="0"/>
              </a:rPr>
              <a:t>Send the ppt file before 2</a:t>
            </a:r>
            <a:r>
              <a:rPr lang="en-US" sz="2400" b="1" dirty="0">
                <a:solidFill>
                  <a:srgbClr val="FF0000"/>
                </a:solidFill>
                <a:latin typeface="Humnst777 Lt BT" panose="020B0402030504020204" pitchFamily="34" charset="0"/>
              </a:rPr>
              <a:t>4</a:t>
            </a:r>
            <a:r>
              <a:rPr lang="sl-SI" sz="2400" b="1" dirty="0">
                <a:solidFill>
                  <a:srgbClr val="FF0000"/>
                </a:solidFill>
                <a:latin typeface="Humnst777 Lt BT" panose="020B0402030504020204" pitchFamily="34" charset="0"/>
              </a:rPr>
              <a:t>.5.2023 to ipssc@mps.si</a:t>
            </a:r>
            <a:endParaRPr lang="en-GB" sz="2400" b="1" dirty="0">
              <a:solidFill>
                <a:srgbClr val="FF0000"/>
              </a:solidFill>
              <a:latin typeface="Humnst777 Lt BT" panose="020B0402030504020204" pitchFamily="34" charset="0"/>
            </a:endParaRPr>
          </a:p>
        </p:txBody>
      </p:sp>
    </p:spTree>
    <p:extLst>
      <p:ext uri="{BB962C8B-B14F-4D97-AF65-F5344CB8AC3E}">
        <p14:creationId xmlns:p14="http://schemas.microsoft.com/office/powerpoint/2010/main" val="4237467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87873C4-6E12-4B65-8980-58EBF26C7E06}"/>
              </a:ext>
            </a:extLst>
          </p:cNvPr>
          <p:cNvSpPr>
            <a:spLocks noGrp="1"/>
          </p:cNvSpPr>
          <p:nvPr>
            <p:ph type="ctrTitle"/>
          </p:nvPr>
        </p:nvSpPr>
        <p:spPr>
          <a:xfrm>
            <a:off x="3048000" y="1041400"/>
            <a:ext cx="9017000" cy="2387600"/>
          </a:xfrm>
        </p:spPr>
        <p:txBody>
          <a:bodyPr anchor="ctr">
            <a:normAutofit/>
          </a:bodyPr>
          <a:lstStyle/>
          <a:p>
            <a:r>
              <a:rPr lang="en-US" sz="4400" dirty="0">
                <a:solidFill>
                  <a:srgbClr val="F5BC25"/>
                </a:solidFill>
                <a:latin typeface="Humnst777 Lt BT" panose="020B0402030504020204" pitchFamily="34" charset="0"/>
              </a:rPr>
              <a:t>Title of your presentation</a:t>
            </a:r>
            <a:br>
              <a:rPr lang="en-US" sz="4400" dirty="0">
                <a:solidFill>
                  <a:srgbClr val="F5BC25"/>
                </a:solidFill>
                <a:latin typeface="Humnst777 Lt BT" panose="020B0402030504020204" pitchFamily="34" charset="0"/>
              </a:rPr>
            </a:br>
            <a:r>
              <a:rPr lang="en-US" sz="4400" dirty="0">
                <a:solidFill>
                  <a:srgbClr val="F5BC25"/>
                </a:solidFill>
                <a:latin typeface="Humnst777 Lt BT" panose="020B0402030504020204" pitchFamily="34" charset="0"/>
              </a:rPr>
              <a:t>(Font:)</a:t>
            </a:r>
          </a:p>
        </p:txBody>
      </p:sp>
      <p:sp>
        <p:nvSpPr>
          <p:cNvPr id="7" name="Subtitle 6">
            <a:extLst>
              <a:ext uri="{FF2B5EF4-FFF2-40B4-BE49-F238E27FC236}">
                <a16:creationId xmlns:a16="http://schemas.microsoft.com/office/drawing/2014/main" id="{16392E3E-9E60-4FEE-97BB-5E0E73EDF8F7}"/>
              </a:ext>
            </a:extLst>
          </p:cNvPr>
          <p:cNvSpPr>
            <a:spLocks noGrp="1"/>
          </p:cNvSpPr>
          <p:nvPr>
            <p:ph type="subTitle" idx="1"/>
          </p:nvPr>
        </p:nvSpPr>
        <p:spPr>
          <a:xfrm>
            <a:off x="3990370" y="3602038"/>
            <a:ext cx="7466006" cy="830997"/>
          </a:xfrm>
        </p:spPr>
        <p:txBody>
          <a:bodyPr>
            <a:normAutofit/>
          </a:bodyPr>
          <a:lstStyle/>
          <a:p>
            <a:r>
              <a:rPr lang="en-US" sz="2800" dirty="0">
                <a:solidFill>
                  <a:srgbClr val="1672C6"/>
                </a:solidFill>
                <a:latin typeface="Humnst777 Lt BT" panose="020B0402030504020204" pitchFamily="34" charset="0"/>
              </a:rPr>
              <a:t>Presenter’s first and last names</a:t>
            </a:r>
          </a:p>
        </p:txBody>
      </p:sp>
      <p:sp>
        <p:nvSpPr>
          <p:cNvPr id="2" name="Rectangle 1">
            <a:extLst>
              <a:ext uri="{FF2B5EF4-FFF2-40B4-BE49-F238E27FC236}">
                <a16:creationId xmlns:a16="http://schemas.microsoft.com/office/drawing/2014/main" id="{E609A35A-B84F-4413-BE32-84DB3443918F}"/>
              </a:ext>
            </a:extLst>
          </p:cNvPr>
          <p:cNvSpPr/>
          <p:nvPr/>
        </p:nvSpPr>
        <p:spPr>
          <a:xfrm>
            <a:off x="3907372" y="4636731"/>
            <a:ext cx="7632000" cy="830997"/>
          </a:xfrm>
          <a:prstGeom prst="rect">
            <a:avLst/>
          </a:prstGeom>
        </p:spPr>
        <p:txBody>
          <a:bodyPr wrap="square">
            <a:spAutoFit/>
          </a:bodyPr>
          <a:lstStyle/>
          <a:p>
            <a:r>
              <a:rPr lang="sl-SI" sz="1600" b="1" dirty="0" err="1">
                <a:latin typeface="Humnst777 Lt BT" panose="020B0402030504020204" pitchFamily="34" charset="0"/>
              </a:rPr>
              <a:t>Supervisor</a:t>
            </a:r>
            <a:r>
              <a:rPr lang="sl-SI" sz="1600" b="1" dirty="0">
                <a:latin typeface="Humnst777 Lt BT" panose="020B0402030504020204" pitchFamily="34" charset="0"/>
              </a:rPr>
              <a:t>(s</a:t>
            </a:r>
            <a:r>
              <a:rPr lang="en-US" sz="1600" b="1" dirty="0">
                <a:latin typeface="Humnst777 Lt BT" panose="020B0402030504020204" pitchFamily="34" charset="0"/>
              </a:rPr>
              <a:t>)</a:t>
            </a:r>
            <a:r>
              <a:rPr lang="sl-SI" sz="1600" b="1" dirty="0">
                <a:latin typeface="Humnst777 Lt BT" panose="020B0402030504020204" pitchFamily="34" charset="0"/>
              </a:rPr>
              <a:t>:</a:t>
            </a:r>
            <a:endParaRPr lang="en-US" sz="1600" b="1" dirty="0">
              <a:latin typeface="Humnst777 Lt BT" panose="020B0402030504020204" pitchFamily="34" charset="0"/>
            </a:endParaRPr>
          </a:p>
          <a:p>
            <a:endParaRPr lang="en-US" sz="1600" b="1" dirty="0">
              <a:latin typeface="Humnst777 Lt BT" panose="020B0402030504020204" pitchFamily="34" charset="0"/>
            </a:endParaRPr>
          </a:p>
          <a:p>
            <a:r>
              <a:rPr lang="en-US" sz="1600" dirty="0">
                <a:latin typeface="Humnst777 Lt BT" panose="020B0402030504020204" pitchFamily="34" charset="0"/>
              </a:rPr>
              <a:t>Affiliation(s) –add</a:t>
            </a:r>
            <a:r>
              <a:rPr lang="sl-SI" sz="1600" dirty="0">
                <a:latin typeface="Humnst777 Lt BT" panose="020B0402030504020204" pitchFamily="34" charset="0"/>
              </a:rPr>
              <a:t> </a:t>
            </a:r>
            <a:r>
              <a:rPr lang="sl-SI" sz="1600" dirty="0" err="1">
                <a:latin typeface="Humnst777 Lt BT" panose="020B0402030504020204" pitchFamily="34" charset="0"/>
              </a:rPr>
              <a:t>also</a:t>
            </a:r>
            <a:r>
              <a:rPr lang="en-US" sz="1600" dirty="0">
                <a:latin typeface="Humnst777 Lt BT" panose="020B0402030504020204" pitchFamily="34" charset="0"/>
              </a:rPr>
              <a:t> the department.</a:t>
            </a:r>
          </a:p>
        </p:txBody>
      </p:sp>
      <p:grpSp>
        <p:nvGrpSpPr>
          <p:cNvPr id="3" name="Group 2">
            <a:extLst>
              <a:ext uri="{FF2B5EF4-FFF2-40B4-BE49-F238E27FC236}">
                <a16:creationId xmlns:a16="http://schemas.microsoft.com/office/drawing/2014/main" id="{72E2E317-A09C-4D07-8830-42AA5616308D}"/>
              </a:ext>
            </a:extLst>
          </p:cNvPr>
          <p:cNvGrpSpPr/>
          <p:nvPr/>
        </p:nvGrpSpPr>
        <p:grpSpPr>
          <a:xfrm>
            <a:off x="-5057" y="0"/>
            <a:ext cx="2934024" cy="6858001"/>
            <a:chOff x="-5057" y="0"/>
            <a:chExt cx="2934024" cy="6858001"/>
          </a:xfrm>
        </p:grpSpPr>
        <p:sp>
          <p:nvSpPr>
            <p:cNvPr id="12" name="Rectangle 11">
              <a:extLst>
                <a:ext uri="{FF2B5EF4-FFF2-40B4-BE49-F238E27FC236}">
                  <a16:creationId xmlns:a16="http://schemas.microsoft.com/office/drawing/2014/main" id="{0259320A-97F5-4410-AC48-EABBA7EB76B7}"/>
                </a:ext>
              </a:extLst>
            </p:cNvPr>
            <p:cNvSpPr/>
            <p:nvPr/>
          </p:nvSpPr>
          <p:spPr>
            <a:xfrm>
              <a:off x="1" y="0"/>
              <a:ext cx="2928966" cy="6858000"/>
            </a:xfrm>
            <a:prstGeom prst="rect">
              <a:avLst/>
            </a:prstGeom>
            <a:solidFill>
              <a:srgbClr val="F4D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sz="1013" dirty="0"/>
            </a:p>
          </p:txBody>
        </p:sp>
        <p:sp>
          <p:nvSpPr>
            <p:cNvPr id="9" name="Rectangle 8">
              <a:extLst>
                <a:ext uri="{FF2B5EF4-FFF2-40B4-BE49-F238E27FC236}">
                  <a16:creationId xmlns:a16="http://schemas.microsoft.com/office/drawing/2014/main" id="{B02E8956-B18C-4181-83CC-00E95563A29B}"/>
                </a:ext>
              </a:extLst>
            </p:cNvPr>
            <p:cNvSpPr/>
            <p:nvPr/>
          </p:nvSpPr>
          <p:spPr>
            <a:xfrm>
              <a:off x="329165" y="2574628"/>
              <a:ext cx="2267837" cy="2062103"/>
            </a:xfrm>
            <a:prstGeom prst="rect">
              <a:avLst/>
            </a:prstGeom>
            <a:ln>
              <a:noFill/>
            </a:ln>
          </p:spPr>
          <p:txBody>
            <a:bodyPr wrap="square">
              <a:spAutoFit/>
            </a:bodyPr>
            <a:lstStyle/>
            <a:p>
              <a:r>
                <a:rPr lang="en-GB" sz="3200" i="1" dirty="0">
                  <a:solidFill>
                    <a:srgbClr val="F5BC25"/>
                  </a:solidFill>
                  <a:latin typeface="Humnst777 Lt BT" panose="020B0402030504020204" pitchFamily="34" charset="0"/>
                  <a:ea typeface="DFMincho-UB" panose="02010609010101010101" pitchFamily="1" charset="-128"/>
                  <a:cs typeface="Times New Roman" panose="02020603050405020304" pitchFamily="18" charset="0"/>
                </a:rPr>
                <a:t>Turning problems </a:t>
              </a:r>
            </a:p>
            <a:p>
              <a:pPr algn="r"/>
              <a:r>
                <a:rPr lang="en-GB" sz="3200" i="1" dirty="0">
                  <a:solidFill>
                    <a:srgbClr val="F5BC25"/>
                  </a:solidFill>
                  <a:latin typeface="Humnst777 Lt BT" panose="020B0402030504020204" pitchFamily="34" charset="0"/>
                  <a:ea typeface="DFMincho-UB" panose="02010609010101010101" pitchFamily="1" charset="-128"/>
                  <a:cs typeface="Times New Roman" panose="02020603050405020304" pitchFamily="18" charset="0"/>
                </a:rPr>
                <a:t>into </a:t>
              </a:r>
              <a:r>
                <a:rPr lang="en-GB" sz="3200" b="1" i="1" dirty="0">
                  <a:solidFill>
                    <a:srgbClr val="F5BC25"/>
                  </a:solidFill>
                  <a:latin typeface="Humnst777 Lt BT" panose="020B0402030504020204" pitchFamily="34" charset="0"/>
                  <a:ea typeface="DFMincho-UB" panose="02010609010101010101" pitchFamily="1" charset="-128"/>
                  <a:cs typeface="Times New Roman" panose="02020603050405020304" pitchFamily="18" charset="0"/>
                </a:rPr>
                <a:t>solutions</a:t>
              </a:r>
              <a:endParaRPr lang="sl-SI" sz="3200" b="1" i="1" dirty="0">
                <a:solidFill>
                  <a:srgbClr val="F5BC25"/>
                </a:solidFill>
                <a:latin typeface="Humnst777 Lt BT" panose="020B0402030504020204" pitchFamily="34" charset="0"/>
                <a:ea typeface="DFMincho-UB" panose="02010609010101010101" pitchFamily="1" charset="-128"/>
              </a:endParaRPr>
            </a:p>
          </p:txBody>
        </p:sp>
        <p:pic>
          <p:nvPicPr>
            <p:cNvPr id="10" name="Picture 9">
              <a:extLst>
                <a:ext uri="{FF2B5EF4-FFF2-40B4-BE49-F238E27FC236}">
                  <a16:creationId xmlns:a16="http://schemas.microsoft.com/office/drawing/2014/main" id="{98335680-7394-48C3-BD3B-5F317E8B53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4029" y="261692"/>
              <a:ext cx="1531906" cy="1447678"/>
            </a:xfrm>
            <a:prstGeom prst="rect">
              <a:avLst/>
            </a:prstGeom>
          </p:spPr>
        </p:pic>
        <p:pic>
          <p:nvPicPr>
            <p:cNvPr id="11" name="Picture 10">
              <a:extLst>
                <a:ext uri="{FF2B5EF4-FFF2-40B4-BE49-F238E27FC236}">
                  <a16:creationId xmlns:a16="http://schemas.microsoft.com/office/drawing/2014/main" id="{4336C037-FCA5-4C50-86D5-66EDA5F86F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68" y="1235850"/>
              <a:ext cx="1416715" cy="888357"/>
            </a:xfrm>
            <a:prstGeom prst="rect">
              <a:avLst/>
            </a:prstGeom>
          </p:spPr>
        </p:pic>
        <p:pic>
          <p:nvPicPr>
            <p:cNvPr id="16" name="Picture 15">
              <a:extLst>
                <a:ext uri="{FF2B5EF4-FFF2-40B4-BE49-F238E27FC236}">
                  <a16:creationId xmlns:a16="http://schemas.microsoft.com/office/drawing/2014/main" id="{F1D07E48-F226-41D3-90BB-58C01B375DB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14" r="5542"/>
            <a:stretch/>
          </p:blipFill>
          <p:spPr>
            <a:xfrm>
              <a:off x="-5057" y="5175251"/>
              <a:ext cx="2934024" cy="1682750"/>
            </a:xfrm>
            <a:prstGeom prst="rect">
              <a:avLst/>
            </a:prstGeom>
          </p:spPr>
        </p:pic>
      </p:grpSp>
      <p:pic>
        <p:nvPicPr>
          <p:cNvPr id="17" name="Graphic 16">
            <a:extLst>
              <a:ext uri="{FF2B5EF4-FFF2-40B4-BE49-F238E27FC236}">
                <a16:creationId xmlns:a16="http://schemas.microsoft.com/office/drawing/2014/main" id="{34A5A359-968E-4E72-B537-2B3E87EB9A2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39301" y="6034110"/>
            <a:ext cx="2476499" cy="742949"/>
          </a:xfrm>
          <a:prstGeom prst="rect">
            <a:avLst/>
          </a:prstGeom>
        </p:spPr>
      </p:pic>
    </p:spTree>
    <p:extLst>
      <p:ext uri="{BB962C8B-B14F-4D97-AF65-F5344CB8AC3E}">
        <p14:creationId xmlns:p14="http://schemas.microsoft.com/office/powerpoint/2010/main" val="4280042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12192000" cy="1202621"/>
          </a:xfrm>
          <a:prstGeom prst="rect">
            <a:avLst/>
          </a:prstGeom>
          <a:solidFill>
            <a:srgbClr val="F4D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F8BCD5-A48B-4E48-B63E-51B13B97E2D1}"/>
              </a:ext>
            </a:extLst>
          </p:cNvPr>
          <p:cNvSpPr>
            <a:spLocks noGrp="1"/>
          </p:cNvSpPr>
          <p:nvPr>
            <p:ph type="title"/>
          </p:nvPr>
        </p:nvSpPr>
        <p:spPr>
          <a:xfrm>
            <a:off x="0" y="156338"/>
            <a:ext cx="12192000" cy="795154"/>
          </a:xfrm>
        </p:spPr>
        <p:txBody>
          <a:bodyPr>
            <a:normAutofit/>
          </a:bodyPr>
          <a:lstStyle/>
          <a:p>
            <a:pPr algn="ctr"/>
            <a:r>
              <a:rPr lang="en-US" dirty="0">
                <a:latin typeface="Humnst777 Lt BT" panose="020B0402030504020204" pitchFamily="34" charset="0"/>
              </a:rPr>
              <a:t>THE PROBLEM</a:t>
            </a:r>
          </a:p>
        </p:txBody>
      </p:sp>
      <p:sp>
        <p:nvSpPr>
          <p:cNvPr id="6" name="TextBox 5">
            <a:extLst>
              <a:ext uri="{FF2B5EF4-FFF2-40B4-BE49-F238E27FC236}">
                <a16:creationId xmlns:a16="http://schemas.microsoft.com/office/drawing/2014/main" id="{19A4A63B-A802-479E-8F25-FF43DEFC6C70}"/>
              </a:ext>
            </a:extLst>
          </p:cNvPr>
          <p:cNvSpPr txBox="1"/>
          <p:nvPr/>
        </p:nvSpPr>
        <p:spPr>
          <a:xfrm>
            <a:off x="180973" y="6549151"/>
            <a:ext cx="5946558" cy="323165"/>
          </a:xfrm>
          <a:prstGeom prst="rect">
            <a:avLst/>
          </a:prstGeom>
          <a:noFill/>
        </p:spPr>
        <p:txBody>
          <a:bodyPr wrap="square" rtlCol="0">
            <a:spAutoFit/>
          </a:bodyPr>
          <a:lstStyle/>
          <a:p>
            <a:r>
              <a:rPr lang="en-GB" sz="1500" baseline="30000" dirty="0">
                <a:latin typeface="Humnst777 Lt BT" panose="020B0402030504020204" pitchFamily="34" charset="0"/>
                <a:ea typeface="Verdana" panose="020B0604030504040204" pitchFamily="34" charset="0"/>
                <a:cs typeface="Verdana" panose="020B0604030504040204" pitchFamily="34" charset="0"/>
              </a:rPr>
              <a:t>1 </a:t>
            </a:r>
            <a:r>
              <a:rPr lang="en-GB" sz="1500" dirty="0">
                <a:latin typeface="Humnst777 Lt BT" panose="020B0402030504020204" pitchFamily="34" charset="0"/>
                <a:ea typeface="Verdana" panose="020B0604030504040204" pitchFamily="34" charset="0"/>
                <a:cs typeface="Verdana" panose="020B0604030504040204" pitchFamily="34" charset="0"/>
              </a:rPr>
              <a:t>F. Last, et al., </a:t>
            </a:r>
            <a:r>
              <a:rPr lang="en-GB" sz="1500" i="1" dirty="0">
                <a:latin typeface="Humnst777 Lt BT" panose="020B0402030504020204" pitchFamily="34" charset="0"/>
                <a:ea typeface="Verdana" panose="020B0604030504040204" pitchFamily="34" charset="0"/>
                <a:cs typeface="Verdana" panose="020B0604030504040204" pitchFamily="34" charset="0"/>
              </a:rPr>
              <a:t>Sci.</a:t>
            </a:r>
            <a:r>
              <a:rPr lang="en-GB" sz="1500" dirty="0">
                <a:latin typeface="Humnst777 Lt BT" panose="020B0402030504020204" pitchFamily="34" charset="0"/>
                <a:ea typeface="Verdana" panose="020B0604030504040204" pitchFamily="34" charset="0"/>
                <a:cs typeface="Verdana" panose="020B0604030504040204" pitchFamily="34" charset="0"/>
              </a:rPr>
              <a:t>, </a:t>
            </a:r>
            <a:r>
              <a:rPr lang="en-GB" sz="1500" i="1" dirty="0">
                <a:latin typeface="Humnst777 Lt BT" panose="020B0402030504020204" pitchFamily="34" charset="0"/>
                <a:ea typeface="Verdana" panose="020B0604030504040204" pitchFamily="34" charset="0"/>
                <a:cs typeface="Verdana" panose="020B0604030504040204" pitchFamily="34" charset="0"/>
              </a:rPr>
              <a:t>XX</a:t>
            </a:r>
            <a:r>
              <a:rPr lang="en-GB" sz="1500" dirty="0">
                <a:latin typeface="Humnst777 Lt BT" panose="020B0402030504020204" pitchFamily="34" charset="0"/>
                <a:ea typeface="Verdana" panose="020B0604030504040204" pitchFamily="34" charset="0"/>
                <a:cs typeface="Verdana" panose="020B0604030504040204" pitchFamily="34" charset="0"/>
              </a:rPr>
              <a:t>, 2021. </a:t>
            </a:r>
            <a:r>
              <a:rPr lang="en-GB" sz="1500" i="1" dirty="0">
                <a:latin typeface="Humnst777 Lt BT" panose="020B0402030504020204" pitchFamily="34" charset="0"/>
                <a:ea typeface="Verdana" panose="020B0604030504040204" pitchFamily="34" charset="0"/>
                <a:cs typeface="Verdana" panose="020B0604030504040204" pitchFamily="34" charset="0"/>
              </a:rPr>
              <a:t>(delete this section if not used)</a:t>
            </a:r>
            <a:r>
              <a:rPr lang="en-GB" sz="1500" dirty="0">
                <a:latin typeface="Humnst777 Lt BT" panose="020B0402030504020204" pitchFamily="34" charset="0"/>
                <a:ea typeface="Verdana" panose="020B0604030504040204" pitchFamily="34" charset="0"/>
                <a:cs typeface="Verdana" panose="020B0604030504040204" pitchFamily="34" charset="0"/>
              </a:rPr>
              <a:t> </a:t>
            </a:r>
          </a:p>
        </p:txBody>
      </p:sp>
      <p:cxnSp>
        <p:nvCxnSpPr>
          <p:cNvPr id="12" name="Straight Arrow Connector 11">
            <a:extLst>
              <a:ext uri="{FF2B5EF4-FFF2-40B4-BE49-F238E27FC236}">
                <a16:creationId xmlns:a16="http://schemas.microsoft.com/office/drawing/2014/main" id="{233BEB9B-A04B-4DBB-80EE-2586D5986D8C}"/>
              </a:ext>
            </a:extLst>
          </p:cNvPr>
          <p:cNvCxnSpPr>
            <a:cxnSpLocks/>
          </p:cNvCxnSpPr>
          <p:nvPr/>
        </p:nvCxnSpPr>
        <p:spPr>
          <a:xfrm>
            <a:off x="3098681" y="5353050"/>
            <a:ext cx="0" cy="1196101"/>
          </a:xfrm>
          <a:prstGeom prst="straightConnector1">
            <a:avLst/>
          </a:prstGeom>
          <a:ln w="76200">
            <a:solidFill>
              <a:srgbClr val="F4DF7A"/>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522FC07-755B-4AD7-B72E-DA19C3334B53}"/>
              </a:ext>
            </a:extLst>
          </p:cNvPr>
          <p:cNvSpPr txBox="1"/>
          <p:nvPr/>
        </p:nvSpPr>
        <p:spPr>
          <a:xfrm>
            <a:off x="637042" y="1433582"/>
            <a:ext cx="7753368" cy="3990836"/>
          </a:xfrm>
          <a:prstGeom prst="rect">
            <a:avLst/>
          </a:prstGeom>
          <a:noFill/>
        </p:spPr>
        <p:txBody>
          <a:bodyPr wrap="square" rtlCol="0">
            <a:spAutoFit/>
          </a:bodyPr>
          <a:lstStyle/>
          <a:p>
            <a:pPr marL="228600" indent="-228600">
              <a:spcBef>
                <a:spcPts val="1000"/>
              </a:spcBef>
              <a:buFont typeface="Arial" panose="020B0604020202020204" pitchFamily="34" charset="0"/>
              <a:buChar char="•"/>
            </a:pPr>
            <a:r>
              <a:rPr lang="en-US" sz="2000" dirty="0">
                <a:latin typeface="Humnst777 Lt BT" panose="020B0402030504020204" pitchFamily="34" charset="0"/>
              </a:rPr>
              <a:t>Name the problem of your research</a:t>
            </a:r>
          </a:p>
          <a:p>
            <a:pPr marL="228600" indent="-228600">
              <a:spcBef>
                <a:spcPts val="1000"/>
              </a:spcBef>
              <a:buFont typeface="Arial" panose="020B0604020202020204" pitchFamily="34" charset="0"/>
              <a:buChar char="•"/>
            </a:pPr>
            <a:r>
              <a:rPr lang="en-US" sz="2000" dirty="0">
                <a:latin typeface="Humnst777 Lt BT" panose="020B0402030504020204" pitchFamily="34" charset="0"/>
              </a:rPr>
              <a:t>This slide should be </a:t>
            </a:r>
            <a:r>
              <a:rPr lang="en-US" sz="2000" b="1" dirty="0">
                <a:latin typeface="Humnst777 Lt BT" panose="020B0402030504020204" pitchFamily="34" charset="0"/>
              </a:rPr>
              <a:t>an introduction to </a:t>
            </a:r>
            <a:r>
              <a:rPr lang="en-US" sz="2000" dirty="0">
                <a:latin typeface="Humnst777 Lt BT" panose="020B0402030504020204" pitchFamily="34" charset="0"/>
              </a:rPr>
              <a:t>what is</a:t>
            </a:r>
            <a:r>
              <a:rPr lang="en-US" sz="2000" b="1" dirty="0">
                <a:latin typeface="Humnst777 Lt BT" panose="020B0402030504020204" pitchFamily="34" charset="0"/>
              </a:rPr>
              <a:t> the problem you’re solving </a:t>
            </a:r>
            <a:r>
              <a:rPr lang="en-US" sz="2000" dirty="0">
                <a:latin typeface="Humnst777 Lt BT" panose="020B0402030504020204" pitchFamily="34" charset="0"/>
              </a:rPr>
              <a:t>with your research. </a:t>
            </a:r>
            <a:endParaRPr lang="sl-SI" sz="2000" dirty="0">
              <a:latin typeface="Humnst777 Lt BT" panose="020B0402030504020204" pitchFamily="34" charset="0"/>
            </a:endParaRPr>
          </a:p>
          <a:p>
            <a:pPr marL="228600" indent="-228600">
              <a:spcBef>
                <a:spcPts val="1000"/>
              </a:spcBef>
              <a:buFont typeface="Arial" panose="020B0604020202020204" pitchFamily="34" charset="0"/>
              <a:buChar char="•"/>
            </a:pPr>
            <a:r>
              <a:rPr lang="en-US" sz="2000" dirty="0">
                <a:latin typeface="Humnst777 Lt BT" panose="020B0402030504020204" pitchFamily="34" charset="0"/>
              </a:rPr>
              <a:t>Present a broader problem and then narrow it down to outlay </a:t>
            </a:r>
            <a:r>
              <a:rPr lang="sl-SI" sz="2000" dirty="0" err="1">
                <a:latin typeface="Humnst777 Lt BT" panose="020B0402030504020204" pitchFamily="34" charset="0"/>
              </a:rPr>
              <a:t>the</a:t>
            </a:r>
            <a:r>
              <a:rPr lang="sl-SI" sz="2000" dirty="0">
                <a:latin typeface="Humnst777 Lt BT" panose="020B0402030504020204" pitchFamily="34" charset="0"/>
              </a:rPr>
              <a:t> </a:t>
            </a:r>
            <a:r>
              <a:rPr lang="en-US" sz="2000" dirty="0">
                <a:latin typeface="Humnst777 Lt BT" panose="020B0402030504020204" pitchFamily="34" charset="0"/>
              </a:rPr>
              <a:t>background of your research (the problem ‘low productivity in the morning’ is then narrowed down to ‘brewing strong coffee’ and further ‘picking the best beans’). </a:t>
            </a:r>
            <a:r>
              <a:rPr lang="en-US" sz="2000" b="1" dirty="0">
                <a:latin typeface="Humnst777 Lt BT" panose="020B0402030504020204" pitchFamily="34" charset="0"/>
              </a:rPr>
              <a:t>Do not present the extended theoretical background of your work.</a:t>
            </a:r>
            <a:endParaRPr lang="sl-SI" sz="2000" b="1" dirty="0">
              <a:latin typeface="Humnst777 Lt BT" panose="020B0402030504020204" pitchFamily="34" charset="0"/>
            </a:endParaRPr>
          </a:p>
          <a:p>
            <a:pPr marL="228600" indent="-228600">
              <a:spcBef>
                <a:spcPts val="1000"/>
              </a:spcBef>
              <a:buFont typeface="Arial" panose="020B0604020202020204" pitchFamily="34" charset="0"/>
              <a:buChar char="•"/>
            </a:pPr>
            <a:r>
              <a:rPr lang="en-US" sz="2000" b="1" dirty="0">
                <a:latin typeface="Humnst777 Lt BT" panose="020B0402030504020204" pitchFamily="34" charset="0"/>
              </a:rPr>
              <a:t>Use only material you own or you are allowed to use</a:t>
            </a:r>
            <a:endParaRPr lang="sl-SI" sz="2000" b="1" dirty="0">
              <a:latin typeface="Humnst777 Lt BT" panose="020B0402030504020204" pitchFamily="34" charset="0"/>
            </a:endParaRPr>
          </a:p>
          <a:p>
            <a:pPr marL="228600" indent="-228600">
              <a:spcBef>
                <a:spcPts val="1000"/>
              </a:spcBef>
              <a:buFont typeface="Arial" panose="020B0604020202020204" pitchFamily="34" charset="0"/>
              <a:buChar char="•"/>
            </a:pPr>
            <a:r>
              <a:rPr lang="en-US" sz="2000" dirty="0">
                <a:latin typeface="Humnst777 Lt BT" panose="020B0402030504020204" pitchFamily="34" charset="0"/>
              </a:rPr>
              <a:t>If you need to cite something, use superscript, like this</a:t>
            </a:r>
            <a:r>
              <a:rPr lang="en-US" sz="2000" baseline="30000" dirty="0">
                <a:latin typeface="Humnst777 Lt BT" panose="020B0402030504020204" pitchFamily="34" charset="0"/>
              </a:rPr>
              <a:t>1</a:t>
            </a:r>
            <a:r>
              <a:rPr lang="en-US" sz="2000" dirty="0">
                <a:latin typeface="Humnst777 Lt BT" panose="020B0402030504020204" pitchFamily="34" charset="0"/>
              </a:rPr>
              <a:t>, then put the </a:t>
            </a:r>
            <a:r>
              <a:rPr lang="en-US" sz="2000" b="1" dirty="0">
                <a:latin typeface="Humnst777 Lt BT" panose="020B0402030504020204" pitchFamily="34" charset="0"/>
              </a:rPr>
              <a:t>reference</a:t>
            </a:r>
            <a:r>
              <a:rPr lang="en-US" sz="2000" dirty="0">
                <a:latin typeface="Humnst777 Lt BT" panose="020B0402030504020204" pitchFamily="34" charset="0"/>
              </a:rPr>
              <a:t> at the bottom of the slide</a:t>
            </a:r>
          </a:p>
        </p:txBody>
      </p:sp>
      <p:pic>
        <p:nvPicPr>
          <p:cNvPr id="18" name="Picture 17">
            <a:extLst>
              <a:ext uri="{FF2B5EF4-FFF2-40B4-BE49-F238E27FC236}">
                <a16:creationId xmlns:a16="http://schemas.microsoft.com/office/drawing/2014/main" id="{98335680-7394-48C3-BD3B-5F317E8B53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91018" y="113415"/>
            <a:ext cx="1099605" cy="1039146"/>
          </a:xfrm>
          <a:prstGeom prst="rect">
            <a:avLst/>
          </a:prstGeom>
        </p:spPr>
      </p:pic>
      <p:pic>
        <p:nvPicPr>
          <p:cNvPr id="19" name="Picture 18">
            <a:extLst>
              <a:ext uri="{FF2B5EF4-FFF2-40B4-BE49-F238E27FC236}">
                <a16:creationId xmlns:a16="http://schemas.microsoft.com/office/drawing/2014/main" id="{F2EF8175-D5C8-4973-985E-85EB63A7EC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362" y="156338"/>
            <a:ext cx="1416715" cy="888357"/>
          </a:xfrm>
          <a:prstGeom prst="rect">
            <a:avLst/>
          </a:prstGeom>
        </p:spPr>
      </p:pic>
      <p:sp>
        <p:nvSpPr>
          <p:cNvPr id="21" name="Isosceles Triangle 20">
            <a:extLst>
              <a:ext uri="{FF2B5EF4-FFF2-40B4-BE49-F238E27FC236}">
                <a16:creationId xmlns:a16="http://schemas.microsoft.com/office/drawing/2014/main" id="{E109334C-DA93-4D6D-9803-AF924C494542}"/>
              </a:ext>
            </a:extLst>
          </p:cNvPr>
          <p:cNvSpPr/>
          <p:nvPr/>
        </p:nvSpPr>
        <p:spPr>
          <a:xfrm rot="10800000">
            <a:off x="8876672" y="1829764"/>
            <a:ext cx="3044816" cy="4433637"/>
          </a:xfrm>
          <a:prstGeom prst="triangle">
            <a:avLst/>
          </a:prstGeom>
          <a:gradFill>
            <a:gsLst>
              <a:gs pos="0">
                <a:srgbClr val="F5BC25"/>
              </a:gs>
              <a:gs pos="99099">
                <a:schemeClr val="bg1"/>
              </a:gs>
              <a:gs pos="52000">
                <a:srgbClr val="F4DF7A"/>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15" name="TextBox 14">
            <a:extLst>
              <a:ext uri="{FF2B5EF4-FFF2-40B4-BE49-F238E27FC236}">
                <a16:creationId xmlns:a16="http://schemas.microsoft.com/office/drawing/2014/main" id="{BEEABD79-56F5-42AA-B4C5-FA3BC90E25E8}"/>
              </a:ext>
            </a:extLst>
          </p:cNvPr>
          <p:cNvSpPr txBox="1"/>
          <p:nvPr/>
        </p:nvSpPr>
        <p:spPr>
          <a:xfrm>
            <a:off x="9387327" y="2527491"/>
            <a:ext cx="2038700" cy="369332"/>
          </a:xfrm>
          <a:prstGeom prst="rect">
            <a:avLst/>
          </a:prstGeom>
          <a:noFill/>
        </p:spPr>
        <p:txBody>
          <a:bodyPr wrap="none" rtlCol="0">
            <a:spAutoFit/>
          </a:bodyPr>
          <a:lstStyle/>
          <a:p>
            <a:r>
              <a:rPr lang="en-US" dirty="0"/>
              <a:t>GENERAL PROBLEM</a:t>
            </a:r>
          </a:p>
        </p:txBody>
      </p:sp>
      <p:sp>
        <p:nvSpPr>
          <p:cNvPr id="28" name="TextBox 27">
            <a:extLst>
              <a:ext uri="{FF2B5EF4-FFF2-40B4-BE49-F238E27FC236}">
                <a16:creationId xmlns:a16="http://schemas.microsoft.com/office/drawing/2014/main" id="{7C780790-3427-4A95-99D7-63419FDC2726}"/>
              </a:ext>
            </a:extLst>
          </p:cNvPr>
          <p:cNvSpPr txBox="1"/>
          <p:nvPr/>
        </p:nvSpPr>
        <p:spPr>
          <a:xfrm>
            <a:off x="9760474" y="3372419"/>
            <a:ext cx="1292405" cy="646331"/>
          </a:xfrm>
          <a:prstGeom prst="rect">
            <a:avLst/>
          </a:prstGeom>
          <a:noFill/>
        </p:spPr>
        <p:txBody>
          <a:bodyPr wrap="none" rtlCol="0">
            <a:spAutoFit/>
          </a:bodyPr>
          <a:lstStyle/>
          <a:p>
            <a:r>
              <a:rPr lang="en-US" dirty="0"/>
              <a:t>NARROW IT</a:t>
            </a:r>
          </a:p>
          <a:p>
            <a:pPr algn="ctr"/>
            <a:r>
              <a:rPr lang="en-US" dirty="0"/>
              <a:t>DOWN</a:t>
            </a:r>
          </a:p>
        </p:txBody>
      </p:sp>
      <p:sp>
        <p:nvSpPr>
          <p:cNvPr id="29" name="TextBox 28">
            <a:extLst>
              <a:ext uri="{FF2B5EF4-FFF2-40B4-BE49-F238E27FC236}">
                <a16:creationId xmlns:a16="http://schemas.microsoft.com/office/drawing/2014/main" id="{C377C558-3998-4245-B94F-8CA43A703886}"/>
              </a:ext>
            </a:extLst>
          </p:cNvPr>
          <p:cNvSpPr txBox="1"/>
          <p:nvPr/>
        </p:nvSpPr>
        <p:spPr>
          <a:xfrm>
            <a:off x="9860439" y="4513607"/>
            <a:ext cx="1092479" cy="369332"/>
          </a:xfrm>
          <a:prstGeom prst="rect">
            <a:avLst/>
          </a:prstGeom>
          <a:noFill/>
        </p:spPr>
        <p:txBody>
          <a:bodyPr wrap="none" rtlCol="0">
            <a:spAutoFit/>
          </a:bodyPr>
          <a:lstStyle/>
          <a:p>
            <a:r>
              <a:rPr lang="en-US" dirty="0"/>
              <a:t>SPECIFICS</a:t>
            </a:r>
          </a:p>
        </p:txBody>
      </p:sp>
    </p:spTree>
    <p:extLst>
      <p:ext uri="{BB962C8B-B14F-4D97-AF65-F5344CB8AC3E}">
        <p14:creationId xmlns:p14="http://schemas.microsoft.com/office/powerpoint/2010/main" val="1471866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202621"/>
          </a:xfrm>
          <a:prstGeom prst="rect">
            <a:avLst/>
          </a:prstGeom>
          <a:solidFill>
            <a:srgbClr val="F4D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8335680-7394-48C3-BD3B-5F317E8B53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91018" y="113415"/>
            <a:ext cx="1099605" cy="1039146"/>
          </a:xfrm>
          <a:prstGeom prst="rect">
            <a:avLst/>
          </a:prstGeom>
        </p:spPr>
      </p:pic>
      <p:pic>
        <p:nvPicPr>
          <p:cNvPr id="6" name="Picture 5">
            <a:extLst>
              <a:ext uri="{FF2B5EF4-FFF2-40B4-BE49-F238E27FC236}">
                <a16:creationId xmlns:a16="http://schemas.microsoft.com/office/drawing/2014/main" id="{F2EF8175-D5C8-4973-985E-85EB63A7EC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362" y="156338"/>
            <a:ext cx="1416715" cy="888357"/>
          </a:xfrm>
          <a:prstGeom prst="rect">
            <a:avLst/>
          </a:prstGeom>
        </p:spPr>
      </p:pic>
      <p:sp>
        <p:nvSpPr>
          <p:cNvPr id="2" name="Title 1">
            <a:extLst>
              <a:ext uri="{FF2B5EF4-FFF2-40B4-BE49-F238E27FC236}">
                <a16:creationId xmlns:a16="http://schemas.microsoft.com/office/drawing/2014/main" id="{90F8BCD5-A48B-4E48-B63E-51B13B97E2D1}"/>
              </a:ext>
            </a:extLst>
          </p:cNvPr>
          <p:cNvSpPr>
            <a:spLocks noGrp="1"/>
          </p:cNvSpPr>
          <p:nvPr>
            <p:ph type="title"/>
          </p:nvPr>
        </p:nvSpPr>
        <p:spPr>
          <a:xfrm>
            <a:off x="0" y="18255"/>
            <a:ext cx="12192000" cy="1325563"/>
          </a:xfrm>
        </p:spPr>
        <p:txBody>
          <a:bodyPr/>
          <a:lstStyle/>
          <a:p>
            <a:pPr algn="ctr"/>
            <a:r>
              <a:rPr lang="en-US" dirty="0">
                <a:latin typeface="Humnst777 Lt BT" panose="020B0402030504020204" pitchFamily="34" charset="0"/>
              </a:rPr>
              <a:t>THE SOLUTION</a:t>
            </a:r>
          </a:p>
        </p:txBody>
      </p:sp>
      <p:sp>
        <p:nvSpPr>
          <p:cNvPr id="3" name="Content Placeholder 2">
            <a:extLst>
              <a:ext uri="{FF2B5EF4-FFF2-40B4-BE49-F238E27FC236}">
                <a16:creationId xmlns:a16="http://schemas.microsoft.com/office/drawing/2014/main" id="{D2BBBFDD-E72D-434E-811D-34E0409A7E11}"/>
              </a:ext>
            </a:extLst>
          </p:cNvPr>
          <p:cNvSpPr>
            <a:spLocks noGrp="1"/>
          </p:cNvSpPr>
          <p:nvPr>
            <p:ph idx="1"/>
          </p:nvPr>
        </p:nvSpPr>
        <p:spPr>
          <a:xfrm>
            <a:off x="838199" y="1581150"/>
            <a:ext cx="10800000" cy="5103429"/>
          </a:xfrm>
        </p:spPr>
        <p:txBody>
          <a:bodyPr>
            <a:normAutofit fontScale="92500" lnSpcReduction="20000"/>
          </a:bodyPr>
          <a:lstStyle/>
          <a:p>
            <a:pPr algn="just">
              <a:lnSpc>
                <a:spcPct val="100000"/>
              </a:lnSpc>
            </a:pPr>
            <a:r>
              <a:rPr lang="en-US" sz="2400" dirty="0">
                <a:latin typeface="Humnst777 Lt BT" panose="020B0402030504020204" pitchFamily="34" charset="0"/>
              </a:rPr>
              <a:t>What is your solution to the addressed problem?</a:t>
            </a:r>
          </a:p>
          <a:p>
            <a:pPr algn="just">
              <a:lnSpc>
                <a:spcPct val="100000"/>
              </a:lnSpc>
            </a:pPr>
            <a:r>
              <a:rPr lang="sl-SI" sz="2400" dirty="0">
                <a:latin typeface="Humnst777 Lt BT" panose="020B0402030504020204" pitchFamily="34" charset="0"/>
              </a:rPr>
              <a:t>H</a:t>
            </a:r>
            <a:r>
              <a:rPr lang="en-US" sz="2400" dirty="0">
                <a:latin typeface="Humnst777 Lt BT" panose="020B0402030504020204" pitchFamily="34" charset="0"/>
              </a:rPr>
              <a:t>ere is the </a:t>
            </a:r>
            <a:r>
              <a:rPr lang="en-US" sz="2400" dirty="0" err="1">
                <a:latin typeface="Humnst777 Lt BT" panose="020B0402030504020204" pitchFamily="34" charset="0"/>
              </a:rPr>
              <a:t>pl</a:t>
            </a:r>
            <a:r>
              <a:rPr lang="sl-SI" sz="2400" dirty="0">
                <a:latin typeface="Humnst777 Lt BT" panose="020B0402030504020204" pitchFamily="34" charset="0"/>
              </a:rPr>
              <a:t>a</a:t>
            </a:r>
            <a:r>
              <a:rPr lang="en-US" sz="2400" dirty="0" err="1">
                <a:latin typeface="Humnst777 Lt BT" panose="020B0402030504020204" pitchFamily="34" charset="0"/>
              </a:rPr>
              <a:t>ce</a:t>
            </a:r>
            <a:r>
              <a:rPr lang="en-US" sz="2400" dirty="0">
                <a:latin typeface="Humnst777 Lt BT" panose="020B0402030504020204" pitchFamily="34" charset="0"/>
              </a:rPr>
              <a:t> to describe your work</a:t>
            </a:r>
            <a:r>
              <a:rPr lang="sl-SI" sz="2400" dirty="0">
                <a:latin typeface="Humnst777 Lt BT" panose="020B0402030504020204" pitchFamily="34" charset="0"/>
              </a:rPr>
              <a:t> </a:t>
            </a:r>
            <a:r>
              <a:rPr lang="en-US" sz="2400" dirty="0">
                <a:latin typeface="Humnst777 Lt BT" panose="020B0402030504020204" pitchFamily="34" charset="0"/>
              </a:rPr>
              <a:t>- what did you do and why.</a:t>
            </a:r>
            <a:endParaRPr lang="sl-SI" sz="2400" dirty="0">
              <a:latin typeface="Humnst777 Lt BT" panose="020B0402030504020204" pitchFamily="34" charset="0"/>
            </a:endParaRPr>
          </a:p>
          <a:p>
            <a:pPr algn="just">
              <a:lnSpc>
                <a:spcPct val="100000"/>
              </a:lnSpc>
            </a:pPr>
            <a:r>
              <a:rPr lang="en-US" sz="2400" dirty="0">
                <a:latin typeface="Humnst777 Lt BT" panose="020B0402030504020204" pitchFamily="34" charset="0"/>
              </a:rPr>
              <a:t>How </a:t>
            </a:r>
            <a:r>
              <a:rPr lang="sl-SI" sz="2400" dirty="0">
                <a:latin typeface="Humnst777 Lt BT" panose="020B0402030504020204" pitchFamily="34" charset="0"/>
              </a:rPr>
              <a:t>(</a:t>
            </a:r>
            <a:r>
              <a:rPr lang="sl-SI" sz="2400" dirty="0" err="1">
                <a:latin typeface="Humnst777 Lt BT" panose="020B0402030504020204" pitchFamily="34" charset="0"/>
              </a:rPr>
              <a:t>and</a:t>
            </a:r>
            <a:r>
              <a:rPr lang="sl-SI" sz="2400" dirty="0">
                <a:latin typeface="Humnst777 Lt BT" panose="020B0402030504020204" pitchFamily="34" charset="0"/>
              </a:rPr>
              <a:t> </a:t>
            </a:r>
            <a:r>
              <a:rPr lang="sl-SI" sz="2400" dirty="0" err="1">
                <a:latin typeface="Humnst777 Lt BT" panose="020B0402030504020204" pitchFamily="34" charset="0"/>
              </a:rPr>
              <a:t>why</a:t>
            </a:r>
            <a:r>
              <a:rPr lang="sl-SI" sz="2400" dirty="0">
                <a:latin typeface="Humnst777 Lt BT" panose="020B0402030504020204" pitchFamily="34" charset="0"/>
              </a:rPr>
              <a:t>) </a:t>
            </a:r>
            <a:r>
              <a:rPr lang="en-US" sz="2400" dirty="0">
                <a:latin typeface="Humnst777 Lt BT" panose="020B0402030504020204" pitchFamily="34" charset="0"/>
              </a:rPr>
              <a:t>your science is contributing to the solution</a:t>
            </a:r>
            <a:r>
              <a:rPr lang="sl-SI" sz="2400" dirty="0">
                <a:latin typeface="Humnst777 Lt BT" panose="020B0402030504020204" pitchFamily="34" charset="0"/>
              </a:rPr>
              <a:t>?</a:t>
            </a:r>
            <a:endParaRPr lang="en-US" sz="2400" dirty="0">
              <a:latin typeface="Humnst777 Lt BT" panose="020B0402030504020204" pitchFamily="34" charset="0"/>
            </a:endParaRPr>
          </a:p>
          <a:p>
            <a:pPr algn="just">
              <a:lnSpc>
                <a:spcPct val="100000"/>
              </a:lnSpc>
            </a:pPr>
            <a:r>
              <a:rPr lang="en-US" sz="2400" dirty="0">
                <a:latin typeface="Humnst777 Lt BT" panose="020B0402030504020204" pitchFamily="34" charset="0"/>
              </a:rPr>
              <a:t>Don’t be afraid to be specific, just mind </a:t>
            </a:r>
            <a:r>
              <a:rPr lang="sl-SI" sz="2400" dirty="0" err="1">
                <a:latin typeface="Humnst777 Lt BT" panose="020B0402030504020204" pitchFamily="34" charset="0"/>
              </a:rPr>
              <a:t>explaining</a:t>
            </a:r>
            <a:r>
              <a:rPr lang="en-US" sz="2400" dirty="0">
                <a:latin typeface="Humnst777 Lt BT" panose="020B0402030504020204" pitchFamily="34" charset="0"/>
              </a:rPr>
              <a:t> everything slowly</a:t>
            </a:r>
            <a:r>
              <a:rPr lang="sl-SI" sz="2400" dirty="0">
                <a:latin typeface="Humnst777 Lt BT" panose="020B0402030504020204" pitchFamily="34" charset="0"/>
              </a:rPr>
              <a:t> (</a:t>
            </a:r>
            <a:r>
              <a:rPr lang="sl-SI" sz="2400" dirty="0" err="1">
                <a:latin typeface="Humnst777 Lt BT" panose="020B0402030504020204" pitchFamily="34" charset="0"/>
              </a:rPr>
              <a:t>have</a:t>
            </a:r>
            <a:r>
              <a:rPr lang="sl-SI" sz="2400" dirty="0">
                <a:latin typeface="Humnst777 Lt BT" panose="020B0402030504020204" pitchFamily="34" charset="0"/>
              </a:rPr>
              <a:t> in </a:t>
            </a:r>
            <a:r>
              <a:rPr lang="sl-SI" sz="2400" dirty="0" err="1">
                <a:latin typeface="Humnst777 Lt BT" panose="020B0402030504020204" pitchFamily="34" charset="0"/>
              </a:rPr>
              <a:t>mind</a:t>
            </a:r>
            <a:r>
              <a:rPr lang="sl-SI" sz="2400" dirty="0">
                <a:latin typeface="Humnst777 Lt BT" panose="020B0402030504020204" pitchFamily="34" charset="0"/>
              </a:rPr>
              <a:t> </a:t>
            </a:r>
            <a:r>
              <a:rPr lang="sl-SI" sz="2400" dirty="0" err="1">
                <a:latin typeface="Humnst777 Lt BT" panose="020B0402030504020204" pitchFamily="34" charset="0"/>
              </a:rPr>
              <a:t>that</a:t>
            </a:r>
            <a:r>
              <a:rPr lang="sl-SI" sz="2400" dirty="0">
                <a:latin typeface="Humnst777 Lt BT" panose="020B0402030504020204" pitchFamily="34" charset="0"/>
              </a:rPr>
              <a:t> </a:t>
            </a:r>
            <a:r>
              <a:rPr lang="sl-SI" sz="2400" dirty="0" err="1">
                <a:latin typeface="Humnst777 Lt BT" panose="020B0402030504020204" pitchFamily="34" charset="0"/>
              </a:rPr>
              <a:t>your</a:t>
            </a:r>
            <a:r>
              <a:rPr lang="sl-SI" sz="2400" dirty="0">
                <a:latin typeface="Humnst777 Lt BT" panose="020B0402030504020204" pitchFamily="34" charset="0"/>
              </a:rPr>
              <a:t> </a:t>
            </a:r>
            <a:r>
              <a:rPr lang="sl-SI" sz="2400" dirty="0" err="1">
                <a:latin typeface="Humnst777 Lt BT" panose="020B0402030504020204" pitchFamily="34" charset="0"/>
              </a:rPr>
              <a:t>audience</a:t>
            </a:r>
            <a:r>
              <a:rPr lang="sl-SI" sz="2400" dirty="0">
                <a:latin typeface="Humnst777 Lt BT" panose="020B0402030504020204" pitchFamily="34" charset="0"/>
              </a:rPr>
              <a:t> is </a:t>
            </a:r>
            <a:r>
              <a:rPr lang="sl-SI" sz="2400" dirty="0" err="1">
                <a:latin typeface="Humnst777 Lt BT" panose="020B0402030504020204" pitchFamily="34" charset="0"/>
              </a:rPr>
              <a:t>broader</a:t>
            </a:r>
            <a:r>
              <a:rPr lang="sl-SI" sz="2400" dirty="0">
                <a:latin typeface="Humnst777 Lt BT" panose="020B0402030504020204" pitchFamily="34" charset="0"/>
              </a:rPr>
              <a:t> </a:t>
            </a:r>
            <a:r>
              <a:rPr lang="sl-SI" sz="2400" dirty="0" err="1">
                <a:latin typeface="Humnst777 Lt BT" panose="020B0402030504020204" pitchFamily="34" charset="0"/>
              </a:rPr>
              <a:t>than</a:t>
            </a:r>
            <a:r>
              <a:rPr lang="sl-SI" sz="2400" dirty="0">
                <a:latin typeface="Humnst777 Lt BT" panose="020B0402030504020204" pitchFamily="34" charset="0"/>
              </a:rPr>
              <a:t> </a:t>
            </a:r>
            <a:r>
              <a:rPr lang="sl-SI" sz="2400" dirty="0" err="1">
                <a:latin typeface="Humnst777 Lt BT" panose="020B0402030504020204" pitchFamily="34" charset="0"/>
              </a:rPr>
              <a:t>usual</a:t>
            </a:r>
            <a:r>
              <a:rPr lang="sl-SI" sz="2400" dirty="0">
                <a:latin typeface="Humnst777 Lt BT" panose="020B0402030504020204" pitchFamily="34" charset="0"/>
              </a:rPr>
              <a:t>)</a:t>
            </a:r>
            <a:r>
              <a:rPr lang="en-US" sz="2400" dirty="0">
                <a:latin typeface="Humnst777 Lt BT" panose="020B0402030504020204" pitchFamily="34" charset="0"/>
              </a:rPr>
              <a:t>.</a:t>
            </a:r>
            <a:endParaRPr lang="sl-SI" sz="2400" dirty="0">
              <a:latin typeface="Humnst777 Lt BT" panose="020B0402030504020204" pitchFamily="34" charset="0"/>
            </a:endParaRPr>
          </a:p>
          <a:p>
            <a:pPr algn="just">
              <a:lnSpc>
                <a:spcPct val="100000"/>
              </a:lnSpc>
            </a:pPr>
            <a:r>
              <a:rPr lang="en-US" sz="2400" dirty="0">
                <a:latin typeface="Humnst777 Lt BT" panose="020B0402030504020204" pitchFamily="34" charset="0"/>
              </a:rPr>
              <a:t>Feel free to present your research data and/or findings anyhow you like, be creative, but always keep in mind that the audience should be able to see and understand everything you put on the slide.</a:t>
            </a:r>
          </a:p>
          <a:p>
            <a:pPr algn="just">
              <a:lnSpc>
                <a:spcPct val="100000"/>
              </a:lnSpc>
            </a:pPr>
            <a:r>
              <a:rPr lang="en-US" sz="2400" dirty="0">
                <a:latin typeface="Humnst777 Lt BT" panose="020B0402030504020204" pitchFamily="34" charset="0"/>
              </a:rPr>
              <a:t>Do </a:t>
            </a:r>
            <a:r>
              <a:rPr lang="en-US" sz="2400" dirty="0">
                <a:solidFill>
                  <a:srgbClr val="E0A533"/>
                </a:solidFill>
                <a:latin typeface="Humnst777 Lt BT" panose="020B0402030504020204" pitchFamily="34" charset="0"/>
              </a:rPr>
              <a:t>not</a:t>
            </a:r>
            <a:r>
              <a:rPr lang="en-US" sz="2400" dirty="0">
                <a:latin typeface="Humnst777 Lt BT" panose="020B0402030504020204" pitchFamily="34" charset="0"/>
              </a:rPr>
              <a:t> make these slides too full and chaotic (like this one).</a:t>
            </a:r>
            <a:endParaRPr lang="sl-SI" sz="2400" dirty="0">
              <a:latin typeface="Humnst777 Lt BT" panose="020B0402030504020204" pitchFamily="34" charset="0"/>
            </a:endParaRPr>
          </a:p>
          <a:p>
            <a:pPr algn="just">
              <a:lnSpc>
                <a:spcPct val="100000"/>
              </a:lnSpc>
            </a:pPr>
            <a:r>
              <a:rPr lang="sl-SI" sz="2400" dirty="0" err="1">
                <a:latin typeface="Humnst777 Lt BT" panose="020B0402030504020204" pitchFamily="34" charset="0"/>
              </a:rPr>
              <a:t>Lead</a:t>
            </a:r>
            <a:r>
              <a:rPr lang="sl-SI" sz="2400" dirty="0">
                <a:latin typeface="Humnst777 Lt BT" panose="020B0402030504020204" pitchFamily="34" charset="0"/>
              </a:rPr>
              <a:t> </a:t>
            </a:r>
            <a:r>
              <a:rPr lang="sl-SI" sz="2400" dirty="0" err="1">
                <a:latin typeface="Humnst777 Lt BT" panose="020B0402030504020204" pitchFamily="34" charset="0"/>
              </a:rPr>
              <a:t>the</a:t>
            </a:r>
            <a:r>
              <a:rPr lang="sl-SI" sz="2400" dirty="0">
                <a:latin typeface="Humnst777 Lt BT" panose="020B0402030504020204" pitchFamily="34" charset="0"/>
              </a:rPr>
              <a:t> </a:t>
            </a:r>
            <a:r>
              <a:rPr lang="sl-SI" sz="2400" dirty="0" err="1">
                <a:latin typeface="Humnst777 Lt BT" panose="020B0402030504020204" pitchFamily="34" charset="0"/>
              </a:rPr>
              <a:t>audience</a:t>
            </a:r>
            <a:r>
              <a:rPr lang="sl-SI" sz="2400" dirty="0">
                <a:latin typeface="Humnst777 Lt BT" panose="020B0402030504020204" pitchFamily="34" charset="0"/>
              </a:rPr>
              <a:t> </a:t>
            </a:r>
            <a:r>
              <a:rPr lang="sl-SI" sz="2400" dirty="0" err="1">
                <a:latin typeface="Humnst777 Lt BT" panose="020B0402030504020204" pitchFamily="34" charset="0"/>
              </a:rPr>
              <a:t>through</a:t>
            </a:r>
            <a:r>
              <a:rPr lang="sl-SI" sz="2400" dirty="0">
                <a:latin typeface="Humnst777 Lt BT" panose="020B0402030504020204" pitchFamily="34" charset="0"/>
              </a:rPr>
              <a:t> </a:t>
            </a:r>
            <a:r>
              <a:rPr lang="sl-SI" sz="2400" dirty="0" err="1">
                <a:latin typeface="Humnst777 Lt BT" panose="020B0402030504020204" pitchFamily="34" charset="0"/>
              </a:rPr>
              <a:t>your</a:t>
            </a:r>
            <a:r>
              <a:rPr lang="sl-SI" sz="2400" dirty="0">
                <a:latin typeface="Humnst777 Lt BT" panose="020B0402030504020204" pitchFamily="34" charset="0"/>
              </a:rPr>
              <a:t> </a:t>
            </a:r>
            <a:r>
              <a:rPr lang="sl-SI" sz="2400" dirty="0" err="1">
                <a:latin typeface="Humnst777 Lt BT" panose="020B0402030504020204" pitchFamily="34" charset="0"/>
              </a:rPr>
              <a:t>slides</a:t>
            </a:r>
            <a:r>
              <a:rPr lang="sl-SI" sz="2400" dirty="0">
                <a:latin typeface="Humnst777 Lt BT" panose="020B0402030504020204" pitchFamily="34" charset="0"/>
              </a:rPr>
              <a:t>, do not let </a:t>
            </a:r>
            <a:r>
              <a:rPr lang="sl-SI" sz="2400" dirty="0" err="1">
                <a:latin typeface="Humnst777 Lt BT" panose="020B0402030504020204" pitchFamily="34" charset="0"/>
              </a:rPr>
              <a:t>them</a:t>
            </a:r>
            <a:r>
              <a:rPr lang="sl-SI" sz="2400" dirty="0">
                <a:latin typeface="Humnst777 Lt BT" panose="020B0402030504020204" pitchFamily="34" charset="0"/>
              </a:rPr>
              <a:t> </a:t>
            </a:r>
            <a:r>
              <a:rPr lang="sl-SI" sz="2400" dirty="0" err="1">
                <a:latin typeface="Humnst777 Lt BT" panose="020B0402030504020204" pitchFamily="34" charset="0"/>
              </a:rPr>
              <a:t>get</a:t>
            </a:r>
            <a:r>
              <a:rPr lang="sl-SI" sz="2400" dirty="0">
                <a:latin typeface="Humnst777 Lt BT" panose="020B0402030504020204" pitchFamily="34" charset="0"/>
              </a:rPr>
              <a:t> </a:t>
            </a:r>
            <a:r>
              <a:rPr lang="sl-SI" sz="2400" dirty="0" err="1">
                <a:latin typeface="Humnst777 Lt BT" panose="020B0402030504020204" pitchFamily="34" charset="0"/>
              </a:rPr>
              <a:t>lost</a:t>
            </a:r>
            <a:r>
              <a:rPr lang="sl-SI" sz="2400" dirty="0">
                <a:latin typeface="Humnst777 Lt BT" panose="020B0402030504020204" pitchFamily="34" charset="0"/>
              </a:rPr>
              <a:t>.</a:t>
            </a:r>
          </a:p>
          <a:p>
            <a:pPr algn="just">
              <a:lnSpc>
                <a:spcPct val="100000"/>
              </a:lnSpc>
            </a:pPr>
            <a:r>
              <a:rPr lang="sl-SI" sz="2400" dirty="0">
                <a:latin typeface="Humnst777 Lt BT" panose="020B0402030504020204" pitchFamily="34" charset="0"/>
              </a:rPr>
              <a:t>Make sure </a:t>
            </a:r>
            <a:r>
              <a:rPr lang="sl-SI" sz="2400" dirty="0" err="1">
                <a:latin typeface="Humnst777 Lt BT" panose="020B0402030504020204" pitchFamily="34" charset="0"/>
              </a:rPr>
              <a:t>you</a:t>
            </a:r>
            <a:r>
              <a:rPr lang="sl-SI" sz="2400" dirty="0">
                <a:latin typeface="Humnst777 Lt BT" panose="020B0402030504020204" pitchFamily="34" charset="0"/>
              </a:rPr>
              <a:t> are </a:t>
            </a:r>
            <a:r>
              <a:rPr lang="sl-SI" sz="2400" dirty="0" err="1">
                <a:latin typeface="Humnst777 Lt BT" panose="020B0402030504020204" pitchFamily="34" charset="0"/>
              </a:rPr>
              <a:t>showing</a:t>
            </a:r>
            <a:r>
              <a:rPr lang="sl-SI" sz="2400" dirty="0">
                <a:latin typeface="Humnst777 Lt BT" panose="020B0402030504020204" pitchFamily="34" charset="0"/>
              </a:rPr>
              <a:t> </a:t>
            </a:r>
            <a:r>
              <a:rPr lang="sl-SI" sz="2400" dirty="0" err="1">
                <a:latin typeface="Humnst777 Lt BT" panose="020B0402030504020204" pitchFamily="34" charset="0"/>
              </a:rPr>
              <a:t>what</a:t>
            </a:r>
            <a:r>
              <a:rPr lang="sl-SI" sz="2400" dirty="0">
                <a:latin typeface="Humnst777 Lt BT" panose="020B0402030504020204" pitchFamily="34" charset="0"/>
              </a:rPr>
              <a:t> </a:t>
            </a:r>
            <a:r>
              <a:rPr lang="sl-SI" sz="2400" dirty="0" err="1">
                <a:latin typeface="Humnst777 Lt BT" panose="020B0402030504020204" pitchFamily="34" charset="0"/>
              </a:rPr>
              <a:t>you</a:t>
            </a:r>
            <a:r>
              <a:rPr lang="sl-SI" sz="2400" dirty="0">
                <a:latin typeface="Humnst777 Lt BT" panose="020B0402030504020204" pitchFamily="34" charset="0"/>
              </a:rPr>
              <a:t> are </a:t>
            </a:r>
            <a:r>
              <a:rPr lang="sl-SI" sz="2400" dirty="0" err="1">
                <a:latin typeface="Humnst777 Lt BT" panose="020B0402030504020204" pitchFamily="34" charset="0"/>
              </a:rPr>
              <a:t>talking</a:t>
            </a:r>
            <a:r>
              <a:rPr lang="sl-SI" sz="2400" dirty="0">
                <a:latin typeface="Humnst777 Lt BT" panose="020B0402030504020204" pitchFamily="34" charset="0"/>
              </a:rPr>
              <a:t> </a:t>
            </a:r>
            <a:r>
              <a:rPr lang="sl-SI" sz="2400" dirty="0" err="1">
                <a:latin typeface="Humnst777 Lt BT" panose="020B0402030504020204" pitchFamily="34" charset="0"/>
              </a:rPr>
              <a:t>about</a:t>
            </a:r>
            <a:r>
              <a:rPr lang="sl-SI" sz="2400" dirty="0">
                <a:latin typeface="Humnst777 Lt BT" panose="020B0402030504020204" pitchFamily="34" charset="0"/>
              </a:rPr>
              <a:t> (</a:t>
            </a:r>
            <a:r>
              <a:rPr lang="sl-SI" sz="2400" dirty="0" err="1">
                <a:latin typeface="Humnst777 Lt BT" panose="020B0402030504020204" pitchFamily="34" charset="0"/>
              </a:rPr>
              <a:t>synchronize</a:t>
            </a:r>
            <a:r>
              <a:rPr lang="sl-SI" sz="2400" dirty="0">
                <a:latin typeface="Humnst777 Lt BT" panose="020B0402030504020204" pitchFamily="34" charset="0"/>
              </a:rPr>
              <a:t> </a:t>
            </a:r>
            <a:r>
              <a:rPr lang="sl-SI" sz="2400" dirty="0" err="1">
                <a:latin typeface="Humnst777 Lt BT" panose="020B0402030504020204" pitchFamily="34" charset="0"/>
              </a:rPr>
              <a:t>your</a:t>
            </a:r>
            <a:r>
              <a:rPr lang="sl-SI" sz="2400" dirty="0">
                <a:latin typeface="Humnst777 Lt BT" panose="020B0402030504020204" pitchFamily="34" charset="0"/>
              </a:rPr>
              <a:t> talk </a:t>
            </a:r>
            <a:r>
              <a:rPr lang="sl-SI" sz="2400" dirty="0" err="1">
                <a:latin typeface="Humnst777 Lt BT" panose="020B0402030504020204" pitchFamily="34" charset="0"/>
              </a:rPr>
              <a:t>with</a:t>
            </a:r>
            <a:r>
              <a:rPr lang="sl-SI" sz="2400" dirty="0">
                <a:latin typeface="Humnst777 Lt BT" panose="020B0402030504020204" pitchFamily="34" charset="0"/>
              </a:rPr>
              <a:t> </a:t>
            </a:r>
            <a:r>
              <a:rPr lang="sl-SI" sz="2400" dirty="0" err="1">
                <a:latin typeface="Humnst777 Lt BT" panose="020B0402030504020204" pitchFamily="34" charset="0"/>
              </a:rPr>
              <a:t>the</a:t>
            </a:r>
            <a:r>
              <a:rPr lang="sl-SI" sz="2400" dirty="0">
                <a:latin typeface="Humnst777 Lt BT" panose="020B0402030504020204" pitchFamily="34" charset="0"/>
              </a:rPr>
              <a:t> </a:t>
            </a:r>
            <a:r>
              <a:rPr lang="sl-SI" sz="2400" dirty="0" err="1">
                <a:latin typeface="Humnst777 Lt BT" panose="020B0402030504020204" pitchFamily="34" charset="0"/>
              </a:rPr>
              <a:t>visual</a:t>
            </a:r>
            <a:r>
              <a:rPr lang="sl-SI" sz="2400" dirty="0">
                <a:latin typeface="Humnst777 Lt BT" panose="020B0402030504020204" pitchFamily="34" charset="0"/>
              </a:rPr>
              <a:t> </a:t>
            </a:r>
            <a:r>
              <a:rPr lang="sl-SI" sz="2400" dirty="0" err="1">
                <a:latin typeface="Humnst777 Lt BT" panose="020B0402030504020204" pitchFamily="34" charset="0"/>
              </a:rPr>
              <a:t>appearance</a:t>
            </a:r>
            <a:r>
              <a:rPr lang="sl-SI" sz="2400" dirty="0">
                <a:latin typeface="Humnst777 Lt BT" panose="020B0402030504020204" pitchFamily="34" charset="0"/>
              </a:rPr>
              <a:t> </a:t>
            </a:r>
            <a:r>
              <a:rPr lang="sl-SI" sz="2400" dirty="0" err="1">
                <a:latin typeface="Humnst777 Lt BT" panose="020B0402030504020204" pitchFamily="34" charset="0"/>
              </a:rPr>
              <a:t>of</a:t>
            </a:r>
            <a:r>
              <a:rPr lang="sl-SI" sz="2400" dirty="0">
                <a:latin typeface="Humnst777 Lt BT" panose="020B0402030504020204" pitchFamily="34" charset="0"/>
              </a:rPr>
              <a:t> </a:t>
            </a:r>
            <a:r>
              <a:rPr lang="sl-SI" sz="2400" dirty="0" err="1">
                <a:latin typeface="Humnst777 Lt BT" panose="020B0402030504020204" pitchFamily="34" charset="0"/>
              </a:rPr>
              <a:t>the</a:t>
            </a:r>
            <a:r>
              <a:rPr lang="sl-SI" sz="2400" dirty="0">
                <a:latin typeface="Humnst777 Lt BT" panose="020B0402030504020204" pitchFamily="34" charset="0"/>
              </a:rPr>
              <a:t> </a:t>
            </a:r>
            <a:r>
              <a:rPr lang="sl-SI" sz="2400" dirty="0" err="1">
                <a:latin typeface="Humnst777 Lt BT" panose="020B0402030504020204" pitchFamily="34" charset="0"/>
              </a:rPr>
              <a:t>slides</a:t>
            </a:r>
            <a:r>
              <a:rPr lang="sl-SI" sz="2400" dirty="0">
                <a:latin typeface="Humnst777 Lt BT" panose="020B0402030504020204" pitchFamily="34" charset="0"/>
              </a:rPr>
              <a:t>).</a:t>
            </a:r>
          </a:p>
          <a:p>
            <a:pPr algn="just">
              <a:lnSpc>
                <a:spcPct val="100000"/>
              </a:lnSpc>
            </a:pPr>
            <a:r>
              <a:rPr lang="en-US" sz="2400" b="1" dirty="0">
                <a:latin typeface="Humnst777 Lt BT" panose="020B0402030504020204" pitchFamily="34" charset="0"/>
              </a:rPr>
              <a:t>The number of ‘problem’ and ‘solution’ slides is up to you </a:t>
            </a:r>
            <a:r>
              <a:rPr lang="en-US" sz="2400" dirty="0">
                <a:latin typeface="Humnst777 Lt BT" panose="020B0402030504020204" pitchFamily="34" charset="0"/>
              </a:rPr>
              <a:t>(remember that you have a very limited time!).</a:t>
            </a:r>
            <a:endParaRPr lang="en-US" sz="2400" b="1" dirty="0">
              <a:latin typeface="Humnst777 Lt BT" panose="020B0402030504020204" pitchFamily="34" charset="0"/>
            </a:endParaRPr>
          </a:p>
          <a:p>
            <a:pPr algn="just">
              <a:lnSpc>
                <a:spcPct val="100000"/>
              </a:lnSpc>
            </a:pPr>
            <a:endParaRPr lang="en-US" sz="2400" dirty="0">
              <a:latin typeface="Humnst777 Lt BT" panose="020B0402030504020204" pitchFamily="34" charset="0"/>
            </a:endParaRPr>
          </a:p>
        </p:txBody>
      </p:sp>
    </p:spTree>
    <p:extLst>
      <p:ext uri="{BB962C8B-B14F-4D97-AF65-F5344CB8AC3E}">
        <p14:creationId xmlns:p14="http://schemas.microsoft.com/office/powerpoint/2010/main" val="429588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4EA558A-DA69-4B72-82CC-BD36923ED43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5" r="4917" b="1018"/>
          <a:stretch/>
        </p:blipFill>
        <p:spPr>
          <a:xfrm>
            <a:off x="0" y="-22786"/>
            <a:ext cx="12192000" cy="6880786"/>
          </a:xfrm>
          <a:prstGeom prst="rect">
            <a:avLst/>
          </a:prstGeom>
        </p:spPr>
      </p:pic>
      <p:sp>
        <p:nvSpPr>
          <p:cNvPr id="8" name="Rectangle 7">
            <a:extLst>
              <a:ext uri="{FF2B5EF4-FFF2-40B4-BE49-F238E27FC236}">
                <a16:creationId xmlns:a16="http://schemas.microsoft.com/office/drawing/2014/main" id="{B8149B20-E859-4B02-937F-207651ED4B6C}"/>
              </a:ext>
            </a:extLst>
          </p:cNvPr>
          <p:cNvSpPr/>
          <p:nvPr/>
        </p:nvSpPr>
        <p:spPr>
          <a:xfrm>
            <a:off x="0" y="0"/>
            <a:ext cx="12192000" cy="6858000"/>
          </a:xfrm>
          <a:prstGeom prst="rect">
            <a:avLst/>
          </a:prstGeom>
          <a:solidFill>
            <a:srgbClr val="F4DF7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ubtitle 11">
            <a:extLst>
              <a:ext uri="{FF2B5EF4-FFF2-40B4-BE49-F238E27FC236}">
                <a16:creationId xmlns:a16="http://schemas.microsoft.com/office/drawing/2014/main" id="{0A4AE173-0751-49E7-8B8E-6B3BDC57E8EF}"/>
              </a:ext>
            </a:extLst>
          </p:cNvPr>
          <p:cNvSpPr>
            <a:spLocks noGrp="1"/>
          </p:cNvSpPr>
          <p:nvPr>
            <p:ph type="subTitle" idx="1"/>
          </p:nvPr>
        </p:nvSpPr>
        <p:spPr>
          <a:xfrm>
            <a:off x="304504" y="86589"/>
            <a:ext cx="11716045" cy="1839212"/>
          </a:xfrm>
          <a:ln w="28575">
            <a:noFill/>
          </a:ln>
        </p:spPr>
        <p:txBody>
          <a:bodyPr>
            <a:normAutofit/>
          </a:bodyPr>
          <a:lstStyle/>
          <a:p>
            <a:pPr algn="just"/>
            <a:r>
              <a:rPr lang="en-US" sz="1800" dirty="0">
                <a:latin typeface="Humnst777 Lt BT" panose="020B0402030504020204" pitchFamily="34" charset="0"/>
              </a:rPr>
              <a:t>The previous two slides must be included in your talk, but this one is </a:t>
            </a:r>
            <a:r>
              <a:rPr lang="en-US" sz="1800" b="1" dirty="0">
                <a:solidFill>
                  <a:srgbClr val="E0A533"/>
                </a:solidFill>
                <a:latin typeface="Humnst777 Lt BT" panose="020B0402030504020204" pitchFamily="34" charset="0"/>
              </a:rPr>
              <a:t>completely optional</a:t>
            </a:r>
            <a:r>
              <a:rPr lang="en-US" sz="1800" dirty="0">
                <a:latin typeface="Humnst777 Lt BT" panose="020B0402030504020204" pitchFamily="34" charset="0"/>
              </a:rPr>
              <a:t> (also, design the last slide according to your own wishes, if you do not like this background).</a:t>
            </a:r>
          </a:p>
          <a:p>
            <a:pPr algn="just"/>
            <a:r>
              <a:rPr lang="en-US" sz="1800" dirty="0">
                <a:latin typeface="Humnst777 Lt BT" panose="020B0402030504020204" pitchFamily="34" charset="0"/>
              </a:rPr>
              <a:t>Here you can thank the audience, invite people to your poster</a:t>
            </a:r>
            <a:r>
              <a:rPr lang="sl-SI" sz="1800" dirty="0">
                <a:latin typeface="Humnst777 Lt BT" panose="020B0402030504020204" pitchFamily="34" charset="0"/>
              </a:rPr>
              <a:t> (</a:t>
            </a:r>
            <a:r>
              <a:rPr lang="sl-SI" sz="1800" dirty="0" err="1">
                <a:latin typeface="Humnst777 Lt BT" panose="020B0402030504020204" pitchFamily="34" charset="0"/>
              </a:rPr>
              <a:t>if</a:t>
            </a:r>
            <a:r>
              <a:rPr lang="sl-SI" sz="1800" dirty="0">
                <a:latin typeface="Humnst777 Lt BT" panose="020B0402030504020204" pitchFamily="34" charset="0"/>
              </a:rPr>
              <a:t> </a:t>
            </a:r>
            <a:r>
              <a:rPr lang="sl-SI" sz="1800" dirty="0" err="1">
                <a:latin typeface="Humnst777 Lt BT" panose="020B0402030504020204" pitchFamily="34" charset="0"/>
              </a:rPr>
              <a:t>you</a:t>
            </a:r>
            <a:r>
              <a:rPr lang="sl-SI" sz="1800" dirty="0">
                <a:latin typeface="Humnst777 Lt BT" panose="020B0402030504020204" pitchFamily="34" charset="0"/>
              </a:rPr>
              <a:t> </a:t>
            </a:r>
            <a:r>
              <a:rPr lang="sl-SI" sz="1800" dirty="0" err="1">
                <a:latin typeface="Humnst777 Lt BT" panose="020B0402030504020204" pitchFamily="34" charset="0"/>
              </a:rPr>
              <a:t>prepared</a:t>
            </a:r>
            <a:r>
              <a:rPr lang="sl-SI" sz="1800" dirty="0">
                <a:latin typeface="Humnst777 Lt BT" panose="020B0402030504020204" pitchFamily="34" charset="0"/>
              </a:rPr>
              <a:t> one)</a:t>
            </a:r>
            <a:r>
              <a:rPr lang="en-US" sz="1800" dirty="0">
                <a:latin typeface="Humnst777 Lt BT" panose="020B0402030504020204" pitchFamily="34" charset="0"/>
              </a:rPr>
              <a:t>, list all relevant affiliations, </a:t>
            </a:r>
            <a:r>
              <a:rPr lang="sl-SI" sz="1800" dirty="0" err="1">
                <a:latin typeface="Humnst777 Lt BT" panose="020B0402030504020204" pitchFamily="34" charset="0"/>
              </a:rPr>
              <a:t>fundings</a:t>
            </a:r>
            <a:r>
              <a:rPr lang="sl-SI" sz="1800" dirty="0">
                <a:latin typeface="Humnst777 Lt BT" panose="020B0402030504020204" pitchFamily="34" charset="0"/>
              </a:rPr>
              <a:t>, </a:t>
            </a:r>
            <a:r>
              <a:rPr lang="en-US" sz="1800" dirty="0">
                <a:latin typeface="Humnst777 Lt BT" panose="020B0402030504020204" pitchFamily="34" charset="0"/>
              </a:rPr>
              <a:t>etc.</a:t>
            </a:r>
            <a:endParaRPr lang="sl-SI" sz="1800" dirty="0">
              <a:latin typeface="Humnst777 Lt BT" panose="020B0402030504020204" pitchFamily="34" charset="0"/>
            </a:endParaRPr>
          </a:p>
          <a:p>
            <a:pPr algn="just"/>
            <a:r>
              <a:rPr lang="sl-SI" sz="1800" dirty="0" err="1">
                <a:latin typeface="Humnst777 Lt BT" panose="020B0402030504020204" pitchFamily="34" charset="0"/>
              </a:rPr>
              <a:t>You</a:t>
            </a:r>
            <a:r>
              <a:rPr lang="sl-SI" sz="1800" dirty="0">
                <a:latin typeface="Humnst777 Lt BT" panose="020B0402030504020204" pitchFamily="34" charset="0"/>
              </a:rPr>
              <a:t> </a:t>
            </a:r>
            <a:r>
              <a:rPr lang="sl-SI" sz="1800" dirty="0" err="1">
                <a:latin typeface="Humnst777 Lt BT" panose="020B0402030504020204" pitchFamily="34" charset="0"/>
              </a:rPr>
              <a:t>can</a:t>
            </a:r>
            <a:r>
              <a:rPr lang="sl-SI" sz="1800" dirty="0">
                <a:latin typeface="Humnst777 Lt BT" panose="020B0402030504020204" pitchFamily="34" charset="0"/>
              </a:rPr>
              <a:t> </a:t>
            </a:r>
            <a:r>
              <a:rPr lang="sl-SI" sz="1800" dirty="0" err="1">
                <a:latin typeface="Humnst777 Lt BT" panose="020B0402030504020204" pitchFamily="34" charset="0"/>
              </a:rPr>
              <a:t>also</a:t>
            </a:r>
            <a:r>
              <a:rPr lang="sl-SI" sz="1800" dirty="0">
                <a:latin typeface="Humnst777 Lt BT" panose="020B0402030504020204" pitchFamily="34" charset="0"/>
              </a:rPr>
              <a:t> </a:t>
            </a:r>
            <a:r>
              <a:rPr lang="sl-SI" sz="1800" dirty="0" err="1">
                <a:latin typeface="Humnst777 Lt BT" panose="020B0402030504020204" pitchFamily="34" charset="0"/>
              </a:rPr>
              <a:t>leave</a:t>
            </a:r>
            <a:r>
              <a:rPr lang="sl-SI" sz="1800" dirty="0">
                <a:latin typeface="Humnst777 Lt BT" panose="020B0402030504020204" pitchFamily="34" charset="0"/>
              </a:rPr>
              <a:t> </a:t>
            </a:r>
            <a:r>
              <a:rPr lang="sl-SI" sz="1800" dirty="0" err="1">
                <a:latin typeface="Humnst777 Lt BT" panose="020B0402030504020204" pitchFamily="34" charset="0"/>
              </a:rPr>
              <a:t>your</a:t>
            </a:r>
            <a:r>
              <a:rPr lang="sl-SI" sz="1800" dirty="0">
                <a:latin typeface="Humnst777 Lt BT" panose="020B0402030504020204" pitchFamily="34" charset="0"/>
              </a:rPr>
              <a:t> </a:t>
            </a:r>
            <a:r>
              <a:rPr lang="sl-SI" sz="1800" dirty="0" err="1">
                <a:latin typeface="Humnst777 Lt BT" panose="020B0402030504020204" pitchFamily="34" charset="0"/>
              </a:rPr>
              <a:t>contact</a:t>
            </a:r>
            <a:r>
              <a:rPr lang="sl-SI" sz="1800" dirty="0">
                <a:latin typeface="Humnst777 Lt BT" panose="020B0402030504020204" pitchFamily="34" charset="0"/>
              </a:rPr>
              <a:t> </a:t>
            </a:r>
            <a:r>
              <a:rPr lang="sl-SI" sz="1800" dirty="0" err="1">
                <a:latin typeface="Humnst777 Lt BT" panose="020B0402030504020204" pitchFamily="34" charset="0"/>
              </a:rPr>
              <a:t>here</a:t>
            </a:r>
            <a:r>
              <a:rPr lang="sl-SI" sz="1800" dirty="0">
                <a:latin typeface="Humnst777 Lt BT" panose="020B0402030504020204" pitchFamily="34" charset="0"/>
              </a:rPr>
              <a:t>.</a:t>
            </a:r>
            <a:endParaRPr lang="en-US" sz="1800" dirty="0">
              <a:latin typeface="Humnst777 Lt BT" panose="020B0402030504020204" pitchFamily="34" charset="0"/>
            </a:endParaRPr>
          </a:p>
          <a:p>
            <a:pPr algn="just"/>
            <a:endParaRPr lang="en-US" sz="1800" dirty="0">
              <a:latin typeface="Humnst777 Lt BT" panose="020B0402030504020204" pitchFamily="34" charset="0"/>
            </a:endParaRPr>
          </a:p>
        </p:txBody>
      </p:sp>
    </p:spTree>
    <p:extLst>
      <p:ext uri="{BB962C8B-B14F-4D97-AF65-F5344CB8AC3E}">
        <p14:creationId xmlns:p14="http://schemas.microsoft.com/office/powerpoint/2010/main" val="469774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31C6C006-E8E3-114B-A8FF-4A255AF432F7}"/>
              </a:ext>
            </a:extLst>
          </p:cNvPr>
          <p:cNvSpPr>
            <a:spLocks noGrp="1"/>
          </p:cNvSpPr>
          <p:nvPr/>
        </p:nvSpPr>
        <p:spPr>
          <a:xfrm>
            <a:off x="184589" y="320237"/>
            <a:ext cx="11687174" cy="6305550"/>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itchFamily="2" charset="2"/>
              <a:buChar char="§"/>
              <a:defRPr sz="2800" kern="1200">
                <a:solidFill>
                  <a:srgbClr val="21212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Wingdings" pitchFamily="2" charset="2"/>
              <a:buChar char="§"/>
              <a:defRPr sz="2400" kern="1200">
                <a:solidFill>
                  <a:srgbClr val="21212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Wingdings" pitchFamily="2" charset="2"/>
              <a:buChar char="§"/>
              <a:defRPr sz="2000" kern="1200">
                <a:solidFill>
                  <a:srgbClr val="21212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Wingdings" pitchFamily="2" charset="2"/>
              <a:buChar char="§"/>
              <a:defRPr sz="1800" kern="1200">
                <a:solidFill>
                  <a:srgbClr val="21212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Wingdings" pitchFamily="2" charset="2"/>
              <a:buChar char="§"/>
              <a:defRPr sz="1800" kern="1200">
                <a:solidFill>
                  <a:srgbClr val="21212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sl-SI" sz="2000" b="1" dirty="0" err="1">
                <a:solidFill>
                  <a:schemeClr val="tx1"/>
                </a:solidFill>
                <a:latin typeface="Humnst777 Lt BT" panose="020B0402030504020204" pitchFamily="34" charset="0"/>
              </a:rPr>
              <a:t>If</a:t>
            </a:r>
            <a:r>
              <a:rPr lang="sl-SI" sz="2000" b="1" dirty="0">
                <a:solidFill>
                  <a:schemeClr val="tx1"/>
                </a:solidFill>
                <a:latin typeface="Humnst777 Lt BT" panose="020B0402030504020204" pitchFamily="34" charset="0"/>
              </a:rPr>
              <a:t> </a:t>
            </a:r>
            <a:r>
              <a:rPr lang="sl-SI" sz="2000" b="1" dirty="0" err="1">
                <a:solidFill>
                  <a:schemeClr val="tx1"/>
                </a:solidFill>
                <a:latin typeface="Humnst777 Lt BT" panose="020B0402030504020204" pitchFamily="34" charset="0"/>
              </a:rPr>
              <a:t>you</a:t>
            </a:r>
            <a:r>
              <a:rPr lang="sl-SI" sz="2000" b="1" dirty="0">
                <a:solidFill>
                  <a:schemeClr val="tx1"/>
                </a:solidFill>
                <a:latin typeface="Humnst777 Lt BT" panose="020B0402030504020204" pitchFamily="34" charset="0"/>
              </a:rPr>
              <a:t> </a:t>
            </a:r>
            <a:r>
              <a:rPr lang="sl-SI" sz="2000" b="1" dirty="0" err="1">
                <a:solidFill>
                  <a:schemeClr val="tx1"/>
                </a:solidFill>
                <a:latin typeface="Humnst777 Lt BT" panose="020B0402030504020204" pitchFamily="34" charset="0"/>
              </a:rPr>
              <a:t>want</a:t>
            </a:r>
            <a:r>
              <a:rPr lang="sl-SI" sz="2000" b="1" dirty="0">
                <a:solidFill>
                  <a:schemeClr val="tx1"/>
                </a:solidFill>
                <a:latin typeface="Humnst777 Lt BT" panose="020B0402030504020204" pitchFamily="34" charset="0"/>
              </a:rPr>
              <a:t> to design </a:t>
            </a:r>
            <a:r>
              <a:rPr lang="sl-SI" sz="2000" b="1" dirty="0" err="1">
                <a:solidFill>
                  <a:schemeClr val="tx1"/>
                </a:solidFill>
                <a:latin typeface="Humnst777 Lt BT" panose="020B0402030504020204" pitchFamily="34" charset="0"/>
              </a:rPr>
              <a:t>by</a:t>
            </a:r>
            <a:r>
              <a:rPr lang="sl-SI" sz="2000" b="1" dirty="0">
                <a:solidFill>
                  <a:schemeClr val="tx1"/>
                </a:solidFill>
                <a:latin typeface="Humnst777 Lt BT" panose="020B0402030504020204" pitchFamily="34" charset="0"/>
              </a:rPr>
              <a:t> </a:t>
            </a:r>
            <a:r>
              <a:rPr lang="sl-SI" sz="2000" b="1" dirty="0" err="1">
                <a:solidFill>
                  <a:schemeClr val="tx1"/>
                </a:solidFill>
                <a:latin typeface="Humnst777 Lt BT" panose="020B0402030504020204" pitchFamily="34" charset="0"/>
              </a:rPr>
              <a:t>yourself</a:t>
            </a:r>
            <a:r>
              <a:rPr lang="sl-SI" sz="2000" b="1" dirty="0">
                <a:solidFill>
                  <a:schemeClr val="tx1"/>
                </a:solidFill>
                <a:latin typeface="Humnst777 Lt BT" panose="020B0402030504020204" pitchFamily="34" charset="0"/>
              </a:rPr>
              <a:t>, </a:t>
            </a:r>
            <a:r>
              <a:rPr lang="sl-SI" sz="2000" b="1" dirty="0" err="1">
                <a:solidFill>
                  <a:schemeClr val="tx1"/>
                </a:solidFill>
                <a:latin typeface="Humnst777 Lt BT" panose="020B0402030504020204" pitchFamily="34" charset="0"/>
              </a:rPr>
              <a:t>here</a:t>
            </a:r>
            <a:r>
              <a:rPr lang="sl-SI" sz="2000" b="1" dirty="0">
                <a:solidFill>
                  <a:schemeClr val="tx1"/>
                </a:solidFill>
                <a:latin typeface="Humnst777 Lt BT" panose="020B0402030504020204" pitchFamily="34" charset="0"/>
              </a:rPr>
              <a:t> is </a:t>
            </a:r>
            <a:r>
              <a:rPr lang="sl-SI" sz="2000" b="1" dirty="0" err="1">
                <a:solidFill>
                  <a:schemeClr val="tx1"/>
                </a:solidFill>
                <a:latin typeface="Humnst777 Lt BT" panose="020B0402030504020204" pitchFamily="34" charset="0"/>
              </a:rPr>
              <a:t>the</a:t>
            </a:r>
            <a:r>
              <a:rPr lang="sl-SI" sz="2000" b="1" dirty="0">
                <a:solidFill>
                  <a:schemeClr val="tx1"/>
                </a:solidFill>
                <a:latin typeface="Humnst777 Lt BT" panose="020B0402030504020204" pitchFamily="34" charset="0"/>
              </a:rPr>
              <a:t> </a:t>
            </a:r>
            <a:r>
              <a:rPr lang="sl-SI" sz="2000" b="1" dirty="0" err="1">
                <a:solidFill>
                  <a:schemeClr val="tx1"/>
                </a:solidFill>
                <a:latin typeface="Humnst777 Lt BT" panose="020B0402030504020204" pitchFamily="34" charset="0"/>
              </a:rPr>
              <a:t>color</a:t>
            </a:r>
            <a:r>
              <a:rPr lang="sl-SI" sz="2000" b="1" dirty="0">
                <a:solidFill>
                  <a:schemeClr val="tx1"/>
                </a:solidFill>
                <a:latin typeface="Humnst777 Lt BT" panose="020B0402030504020204" pitchFamily="34" charset="0"/>
              </a:rPr>
              <a:t> </a:t>
            </a:r>
            <a:r>
              <a:rPr lang="sl-SI" sz="2000" b="1" dirty="0" err="1">
                <a:solidFill>
                  <a:schemeClr val="tx1"/>
                </a:solidFill>
                <a:latin typeface="Humnst777 Lt BT" panose="020B0402030504020204" pitchFamily="34" charset="0"/>
              </a:rPr>
              <a:t>palette</a:t>
            </a:r>
            <a:r>
              <a:rPr lang="sl-SI" sz="2000" b="1" dirty="0">
                <a:solidFill>
                  <a:schemeClr val="tx1"/>
                </a:solidFill>
                <a:latin typeface="Humnst777 Lt BT" panose="020B0402030504020204" pitchFamily="34" charset="0"/>
              </a:rPr>
              <a:t> </a:t>
            </a:r>
            <a:r>
              <a:rPr lang="sl-SI" sz="2000" b="1" dirty="0" err="1">
                <a:solidFill>
                  <a:schemeClr val="tx1"/>
                </a:solidFill>
                <a:latin typeface="Humnst777 Lt BT" panose="020B0402030504020204" pitchFamily="34" charset="0"/>
              </a:rPr>
              <a:t>that</a:t>
            </a:r>
            <a:r>
              <a:rPr lang="sl-SI" sz="2000" b="1" dirty="0">
                <a:solidFill>
                  <a:schemeClr val="tx1"/>
                </a:solidFill>
                <a:latin typeface="Humnst777 Lt BT" panose="020B0402030504020204" pitchFamily="34" charset="0"/>
              </a:rPr>
              <a:t> </a:t>
            </a:r>
            <a:r>
              <a:rPr lang="sl-SI" sz="2000" b="1" dirty="0" err="1">
                <a:solidFill>
                  <a:schemeClr val="tx1"/>
                </a:solidFill>
                <a:latin typeface="Humnst777 Lt BT" panose="020B0402030504020204" pitchFamily="34" charset="0"/>
              </a:rPr>
              <a:t>we</a:t>
            </a:r>
            <a:r>
              <a:rPr lang="sl-SI" sz="2000" b="1" dirty="0">
                <a:solidFill>
                  <a:schemeClr val="tx1"/>
                </a:solidFill>
                <a:latin typeface="Humnst777 Lt BT" panose="020B0402030504020204" pitchFamily="34" charset="0"/>
              </a:rPr>
              <a:t> used.</a:t>
            </a:r>
          </a:p>
          <a:p>
            <a:pPr marL="0" indent="0" algn="just">
              <a:buNone/>
            </a:pPr>
            <a:endParaRPr lang="sl-SI" sz="2000" b="1" dirty="0">
              <a:solidFill>
                <a:schemeClr val="tx1"/>
              </a:solidFill>
              <a:latin typeface="Humnst777 Lt BT" panose="020B0402030504020204" pitchFamily="34" charset="0"/>
            </a:endParaRPr>
          </a:p>
          <a:p>
            <a:pPr marL="0" indent="0" algn="just">
              <a:buNone/>
            </a:pPr>
            <a:endParaRPr lang="sl-SI" sz="2000" b="1" dirty="0">
              <a:solidFill>
                <a:schemeClr val="tx1"/>
              </a:solidFill>
              <a:latin typeface="Humnst777 Lt BT" panose="020B0402030504020204" pitchFamily="34" charset="0"/>
            </a:endParaRPr>
          </a:p>
          <a:p>
            <a:pPr marL="0" indent="0" algn="just">
              <a:buNone/>
            </a:pPr>
            <a:endParaRPr lang="sl-SI" sz="2000" b="1" dirty="0">
              <a:solidFill>
                <a:schemeClr val="tx1"/>
              </a:solidFill>
              <a:latin typeface="Humnst777 Lt BT" panose="020B0402030504020204" pitchFamily="34" charset="0"/>
            </a:endParaRPr>
          </a:p>
          <a:p>
            <a:pPr marL="0" indent="0" algn="just">
              <a:buNone/>
            </a:pPr>
            <a:endParaRPr lang="sl-SI" sz="2000" b="1" dirty="0">
              <a:solidFill>
                <a:schemeClr val="tx1"/>
              </a:solidFill>
              <a:latin typeface="Humnst777 Lt BT" panose="020B0402030504020204" pitchFamily="34" charset="0"/>
            </a:endParaRPr>
          </a:p>
        </p:txBody>
      </p:sp>
      <p:graphicFrame>
        <p:nvGraphicFramePr>
          <p:cNvPr id="7" name="Table 6"/>
          <p:cNvGraphicFramePr>
            <a:graphicFrameLocks noGrp="1"/>
          </p:cNvGraphicFramePr>
          <p:nvPr/>
        </p:nvGraphicFramePr>
        <p:xfrm>
          <a:off x="584200" y="922866"/>
          <a:ext cx="8128000" cy="2225040"/>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3927104815"/>
                    </a:ext>
                  </a:extLst>
                </a:gridCol>
                <a:gridCol w="2032000">
                  <a:extLst>
                    <a:ext uri="{9D8B030D-6E8A-4147-A177-3AD203B41FA5}">
                      <a16:colId xmlns:a16="http://schemas.microsoft.com/office/drawing/2014/main" val="1876911238"/>
                    </a:ext>
                  </a:extLst>
                </a:gridCol>
                <a:gridCol w="2032000">
                  <a:extLst>
                    <a:ext uri="{9D8B030D-6E8A-4147-A177-3AD203B41FA5}">
                      <a16:colId xmlns:a16="http://schemas.microsoft.com/office/drawing/2014/main" val="3218521114"/>
                    </a:ext>
                  </a:extLst>
                </a:gridCol>
                <a:gridCol w="2032000">
                  <a:extLst>
                    <a:ext uri="{9D8B030D-6E8A-4147-A177-3AD203B41FA5}">
                      <a16:colId xmlns:a16="http://schemas.microsoft.com/office/drawing/2014/main" val="985115292"/>
                    </a:ext>
                  </a:extLst>
                </a:gridCol>
              </a:tblGrid>
              <a:tr h="370840">
                <a:tc>
                  <a:txBody>
                    <a:bodyPr/>
                    <a:lstStyle/>
                    <a:p>
                      <a:r>
                        <a:rPr lang="sl-SI" dirty="0" err="1"/>
                        <a:t>Color</a:t>
                      </a:r>
                      <a:endParaRPr lang="en-US" dirty="0"/>
                    </a:p>
                  </a:txBody>
                  <a:tcPr/>
                </a:tc>
                <a:tc>
                  <a:txBody>
                    <a:bodyPr/>
                    <a:lstStyle/>
                    <a:p>
                      <a:r>
                        <a:rPr lang="sl-SI" dirty="0"/>
                        <a:t>Red</a:t>
                      </a:r>
                      <a:endParaRPr lang="en-US" dirty="0"/>
                    </a:p>
                  </a:txBody>
                  <a:tcPr/>
                </a:tc>
                <a:tc>
                  <a:txBody>
                    <a:bodyPr/>
                    <a:lstStyle/>
                    <a:p>
                      <a:r>
                        <a:rPr lang="sl-SI" dirty="0" err="1"/>
                        <a:t>Green</a:t>
                      </a:r>
                      <a:endParaRPr lang="en-US" dirty="0"/>
                    </a:p>
                  </a:txBody>
                  <a:tcPr/>
                </a:tc>
                <a:tc>
                  <a:txBody>
                    <a:bodyPr/>
                    <a:lstStyle/>
                    <a:p>
                      <a:r>
                        <a:rPr lang="sl-SI" dirty="0" err="1"/>
                        <a:t>Blue</a:t>
                      </a:r>
                      <a:endParaRPr lang="en-US" dirty="0"/>
                    </a:p>
                  </a:txBody>
                  <a:tcPr/>
                </a:tc>
                <a:extLst>
                  <a:ext uri="{0D108BD9-81ED-4DB2-BD59-A6C34878D82A}">
                    <a16:rowId xmlns:a16="http://schemas.microsoft.com/office/drawing/2014/main" val="3177074523"/>
                  </a:ext>
                </a:extLst>
              </a:tr>
              <a:tr h="370840">
                <a:tc>
                  <a:txBody>
                    <a:bodyPr/>
                    <a:lstStyle/>
                    <a:p>
                      <a:endParaRPr lang="en-US" dirty="0"/>
                    </a:p>
                  </a:txBody>
                  <a:tcPr>
                    <a:solidFill>
                      <a:srgbClr val="3A3AD8"/>
                    </a:solidFill>
                  </a:tcPr>
                </a:tc>
                <a:tc>
                  <a:txBody>
                    <a:bodyPr/>
                    <a:lstStyle/>
                    <a:p>
                      <a:r>
                        <a:rPr lang="sl-SI" dirty="0"/>
                        <a:t>58</a:t>
                      </a:r>
                      <a:endParaRPr lang="en-US" dirty="0"/>
                    </a:p>
                  </a:txBody>
                  <a:tcPr/>
                </a:tc>
                <a:tc>
                  <a:txBody>
                    <a:bodyPr/>
                    <a:lstStyle/>
                    <a:p>
                      <a:r>
                        <a:rPr lang="sl-SI" dirty="0"/>
                        <a:t>58</a:t>
                      </a:r>
                      <a:endParaRPr lang="en-US" dirty="0"/>
                    </a:p>
                  </a:txBody>
                  <a:tcPr/>
                </a:tc>
                <a:tc>
                  <a:txBody>
                    <a:bodyPr/>
                    <a:lstStyle/>
                    <a:p>
                      <a:r>
                        <a:rPr lang="sl-SI" dirty="0"/>
                        <a:t>216</a:t>
                      </a:r>
                      <a:endParaRPr lang="en-US" dirty="0"/>
                    </a:p>
                  </a:txBody>
                  <a:tcPr/>
                </a:tc>
                <a:extLst>
                  <a:ext uri="{0D108BD9-81ED-4DB2-BD59-A6C34878D82A}">
                    <a16:rowId xmlns:a16="http://schemas.microsoft.com/office/drawing/2014/main" val="1812649571"/>
                  </a:ext>
                </a:extLst>
              </a:tr>
              <a:tr h="370840">
                <a:tc>
                  <a:txBody>
                    <a:bodyPr/>
                    <a:lstStyle/>
                    <a:p>
                      <a:endParaRPr lang="en-US" dirty="0"/>
                    </a:p>
                  </a:txBody>
                  <a:tcPr>
                    <a:solidFill>
                      <a:srgbClr val="1672C6"/>
                    </a:solidFill>
                  </a:tcPr>
                </a:tc>
                <a:tc>
                  <a:txBody>
                    <a:bodyPr/>
                    <a:lstStyle/>
                    <a:p>
                      <a:r>
                        <a:rPr lang="sl-SI" dirty="0"/>
                        <a:t>22</a:t>
                      </a:r>
                      <a:endParaRPr lang="en-US" dirty="0"/>
                    </a:p>
                  </a:txBody>
                  <a:tcPr/>
                </a:tc>
                <a:tc>
                  <a:txBody>
                    <a:bodyPr/>
                    <a:lstStyle/>
                    <a:p>
                      <a:r>
                        <a:rPr lang="sl-SI" dirty="0"/>
                        <a:t>114</a:t>
                      </a:r>
                      <a:endParaRPr lang="en-US" dirty="0"/>
                    </a:p>
                  </a:txBody>
                  <a:tcPr/>
                </a:tc>
                <a:tc>
                  <a:txBody>
                    <a:bodyPr/>
                    <a:lstStyle/>
                    <a:p>
                      <a:r>
                        <a:rPr lang="sl-SI" dirty="0"/>
                        <a:t>198</a:t>
                      </a:r>
                      <a:endParaRPr lang="en-US" dirty="0"/>
                    </a:p>
                  </a:txBody>
                  <a:tcPr/>
                </a:tc>
                <a:extLst>
                  <a:ext uri="{0D108BD9-81ED-4DB2-BD59-A6C34878D82A}">
                    <a16:rowId xmlns:a16="http://schemas.microsoft.com/office/drawing/2014/main" val="2825827257"/>
                  </a:ext>
                </a:extLst>
              </a:tr>
              <a:tr h="370840">
                <a:tc>
                  <a:txBody>
                    <a:bodyPr/>
                    <a:lstStyle/>
                    <a:p>
                      <a:endParaRPr lang="en-US" dirty="0"/>
                    </a:p>
                  </a:txBody>
                  <a:tcPr>
                    <a:solidFill>
                      <a:srgbClr val="F4DF7A"/>
                    </a:solidFill>
                  </a:tcPr>
                </a:tc>
                <a:tc>
                  <a:txBody>
                    <a:bodyPr/>
                    <a:lstStyle/>
                    <a:p>
                      <a:r>
                        <a:rPr lang="sl-SI" dirty="0"/>
                        <a:t>244</a:t>
                      </a:r>
                      <a:endParaRPr lang="en-US" dirty="0"/>
                    </a:p>
                  </a:txBody>
                  <a:tcPr/>
                </a:tc>
                <a:tc>
                  <a:txBody>
                    <a:bodyPr/>
                    <a:lstStyle/>
                    <a:p>
                      <a:r>
                        <a:rPr lang="sl-SI" dirty="0"/>
                        <a:t>223</a:t>
                      </a:r>
                      <a:endParaRPr lang="en-US" dirty="0"/>
                    </a:p>
                  </a:txBody>
                  <a:tcPr/>
                </a:tc>
                <a:tc>
                  <a:txBody>
                    <a:bodyPr/>
                    <a:lstStyle/>
                    <a:p>
                      <a:r>
                        <a:rPr lang="sl-SI" dirty="0"/>
                        <a:t>122</a:t>
                      </a:r>
                      <a:endParaRPr lang="en-US" dirty="0"/>
                    </a:p>
                  </a:txBody>
                  <a:tcPr/>
                </a:tc>
                <a:extLst>
                  <a:ext uri="{0D108BD9-81ED-4DB2-BD59-A6C34878D82A}">
                    <a16:rowId xmlns:a16="http://schemas.microsoft.com/office/drawing/2014/main" val="2273924221"/>
                  </a:ext>
                </a:extLst>
              </a:tr>
              <a:tr h="370840">
                <a:tc>
                  <a:txBody>
                    <a:bodyPr/>
                    <a:lstStyle/>
                    <a:p>
                      <a:endParaRPr lang="en-US" dirty="0"/>
                    </a:p>
                  </a:txBody>
                  <a:tcPr>
                    <a:solidFill>
                      <a:srgbClr val="F5BC25"/>
                    </a:solidFill>
                  </a:tcPr>
                </a:tc>
                <a:tc>
                  <a:txBody>
                    <a:bodyPr/>
                    <a:lstStyle/>
                    <a:p>
                      <a:r>
                        <a:rPr lang="sl-SI" dirty="0"/>
                        <a:t>245</a:t>
                      </a:r>
                      <a:endParaRPr lang="en-US" dirty="0"/>
                    </a:p>
                  </a:txBody>
                  <a:tcPr/>
                </a:tc>
                <a:tc>
                  <a:txBody>
                    <a:bodyPr/>
                    <a:lstStyle/>
                    <a:p>
                      <a:r>
                        <a:rPr lang="sl-SI" dirty="0"/>
                        <a:t>188</a:t>
                      </a:r>
                      <a:endParaRPr lang="en-US" dirty="0"/>
                    </a:p>
                  </a:txBody>
                  <a:tcPr/>
                </a:tc>
                <a:tc>
                  <a:txBody>
                    <a:bodyPr/>
                    <a:lstStyle/>
                    <a:p>
                      <a:r>
                        <a:rPr lang="sl-SI" dirty="0"/>
                        <a:t>37</a:t>
                      </a:r>
                      <a:endParaRPr lang="en-US" dirty="0"/>
                    </a:p>
                  </a:txBody>
                  <a:tcPr/>
                </a:tc>
                <a:extLst>
                  <a:ext uri="{0D108BD9-81ED-4DB2-BD59-A6C34878D82A}">
                    <a16:rowId xmlns:a16="http://schemas.microsoft.com/office/drawing/2014/main" val="3930558603"/>
                  </a:ext>
                </a:extLst>
              </a:tr>
              <a:tr h="370840">
                <a:tc>
                  <a:txBody>
                    <a:bodyPr/>
                    <a:lstStyle/>
                    <a:p>
                      <a:endParaRPr lang="en-US" dirty="0"/>
                    </a:p>
                  </a:txBody>
                  <a:tcPr>
                    <a:solidFill>
                      <a:srgbClr val="D03035"/>
                    </a:solidFill>
                  </a:tcPr>
                </a:tc>
                <a:tc>
                  <a:txBody>
                    <a:bodyPr/>
                    <a:lstStyle/>
                    <a:p>
                      <a:r>
                        <a:rPr lang="sl-SI" dirty="0"/>
                        <a:t>208</a:t>
                      </a:r>
                      <a:endParaRPr lang="en-US" dirty="0"/>
                    </a:p>
                  </a:txBody>
                  <a:tcPr/>
                </a:tc>
                <a:tc>
                  <a:txBody>
                    <a:bodyPr/>
                    <a:lstStyle/>
                    <a:p>
                      <a:r>
                        <a:rPr lang="sl-SI" dirty="0"/>
                        <a:t>48</a:t>
                      </a:r>
                      <a:endParaRPr lang="en-US" dirty="0"/>
                    </a:p>
                  </a:txBody>
                  <a:tcPr/>
                </a:tc>
                <a:tc>
                  <a:txBody>
                    <a:bodyPr/>
                    <a:lstStyle/>
                    <a:p>
                      <a:r>
                        <a:rPr lang="sl-SI" dirty="0"/>
                        <a:t>53</a:t>
                      </a:r>
                      <a:endParaRPr lang="en-US" dirty="0"/>
                    </a:p>
                  </a:txBody>
                  <a:tcPr/>
                </a:tc>
                <a:extLst>
                  <a:ext uri="{0D108BD9-81ED-4DB2-BD59-A6C34878D82A}">
                    <a16:rowId xmlns:a16="http://schemas.microsoft.com/office/drawing/2014/main" val="204041404"/>
                  </a:ext>
                </a:extLst>
              </a:tr>
            </a:tbl>
          </a:graphicData>
        </a:graphic>
      </p:graphicFrame>
      <p:sp>
        <p:nvSpPr>
          <p:cNvPr id="8" name="Rectangle 7"/>
          <p:cNvSpPr/>
          <p:nvPr/>
        </p:nvSpPr>
        <p:spPr>
          <a:xfrm>
            <a:off x="397577" y="3506235"/>
            <a:ext cx="8115300" cy="369332"/>
          </a:xfrm>
          <a:prstGeom prst="rect">
            <a:avLst/>
          </a:prstGeom>
        </p:spPr>
        <p:txBody>
          <a:bodyPr wrap="square">
            <a:spAutoFit/>
          </a:bodyPr>
          <a:lstStyle/>
          <a:p>
            <a:pPr algn="just"/>
            <a:r>
              <a:rPr lang="en-GB" i="1" dirty="0">
                <a:latin typeface="Humnst777 Lt BT" panose="020B0402030504020204" pitchFamily="34" charset="0"/>
              </a:rPr>
              <a:t>After reading the instructions above, please, </a:t>
            </a:r>
            <a:r>
              <a:rPr lang="en-GB" i="1" dirty="0">
                <a:solidFill>
                  <a:srgbClr val="FF0000"/>
                </a:solidFill>
                <a:latin typeface="Humnst777 Lt BT" panose="020B0402030504020204" pitchFamily="34" charset="0"/>
              </a:rPr>
              <a:t>delete this slide</a:t>
            </a:r>
            <a:r>
              <a:rPr lang="en-GB" i="1" dirty="0">
                <a:latin typeface="Humnst777 Lt BT" panose="020B0402030504020204" pitchFamily="34" charset="0"/>
              </a:rPr>
              <a:t>.</a:t>
            </a:r>
            <a:r>
              <a:rPr lang="en-GB" dirty="0">
                <a:latin typeface="Humnst777 Lt BT" panose="020B0402030504020204" pitchFamily="34" charset="0"/>
              </a:rPr>
              <a:t> </a:t>
            </a:r>
            <a:endParaRPr lang="en-GB" i="1" dirty="0">
              <a:latin typeface="Humnst777 Lt BT" panose="020B0402030504020204" pitchFamily="34" charset="0"/>
            </a:endParaRPr>
          </a:p>
        </p:txBody>
      </p:sp>
      <p:sp>
        <p:nvSpPr>
          <p:cNvPr id="5" name="Rectangle 4">
            <a:extLst>
              <a:ext uri="{FF2B5EF4-FFF2-40B4-BE49-F238E27FC236}">
                <a16:creationId xmlns:a16="http://schemas.microsoft.com/office/drawing/2014/main" id="{5F221A8D-A033-40A6-B023-B2EE8C07DDC7}"/>
              </a:ext>
            </a:extLst>
          </p:cNvPr>
          <p:cNvSpPr/>
          <p:nvPr/>
        </p:nvSpPr>
        <p:spPr>
          <a:xfrm>
            <a:off x="381106" y="6402770"/>
            <a:ext cx="8115300" cy="369332"/>
          </a:xfrm>
          <a:prstGeom prst="rect">
            <a:avLst/>
          </a:prstGeom>
        </p:spPr>
        <p:txBody>
          <a:bodyPr wrap="square">
            <a:spAutoFit/>
          </a:bodyPr>
          <a:lstStyle/>
          <a:p>
            <a:pPr algn="just"/>
            <a:r>
              <a:rPr lang="en-GB" i="1" dirty="0">
                <a:latin typeface="Humnst777 Lt BT" panose="020B0402030504020204" pitchFamily="34" charset="0"/>
              </a:rPr>
              <a:t>After reading the instructions above, please, </a:t>
            </a:r>
            <a:r>
              <a:rPr lang="en-GB" i="1" dirty="0">
                <a:solidFill>
                  <a:srgbClr val="FF0000"/>
                </a:solidFill>
                <a:latin typeface="Humnst777 Lt BT" panose="020B0402030504020204" pitchFamily="34" charset="0"/>
              </a:rPr>
              <a:t>delete this slide</a:t>
            </a:r>
            <a:r>
              <a:rPr lang="en-GB" i="1" dirty="0">
                <a:latin typeface="Humnst777 Lt BT" panose="020B0402030504020204" pitchFamily="34" charset="0"/>
              </a:rPr>
              <a:t>.</a:t>
            </a:r>
            <a:r>
              <a:rPr lang="en-GB" dirty="0">
                <a:latin typeface="Humnst777 Lt BT" panose="020B0402030504020204" pitchFamily="34" charset="0"/>
              </a:rPr>
              <a:t> </a:t>
            </a:r>
            <a:endParaRPr lang="en-GB" i="1" dirty="0">
              <a:latin typeface="Humnst777 Lt BT" panose="020B0402030504020204" pitchFamily="34" charset="0"/>
            </a:endParaRPr>
          </a:p>
        </p:txBody>
      </p:sp>
    </p:spTree>
    <p:extLst>
      <p:ext uri="{BB962C8B-B14F-4D97-AF65-F5344CB8AC3E}">
        <p14:creationId xmlns:p14="http://schemas.microsoft.com/office/powerpoint/2010/main" val="2414903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438" y="4166860"/>
            <a:ext cx="2014852" cy="210059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0478" y="2577764"/>
            <a:ext cx="1315640" cy="146394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515" y="1192757"/>
            <a:ext cx="1411951" cy="1080000"/>
          </a:xfrm>
          <a:prstGeom prst="rect">
            <a:avLst/>
          </a:prstGeom>
        </p:spPr>
      </p:pic>
      <p:pic>
        <p:nvPicPr>
          <p:cNvPr id="10" name="Picture 9">
            <a:extLst>
              <a:ext uri="{FF2B5EF4-FFF2-40B4-BE49-F238E27FC236}">
                <a16:creationId xmlns:a16="http://schemas.microsoft.com/office/drawing/2014/main" id="{F2EF8175-D5C8-4973-985E-85EB63A7EC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158" y="2810300"/>
            <a:ext cx="1990677" cy="1248262"/>
          </a:xfrm>
          <a:prstGeom prst="rect">
            <a:avLst/>
          </a:prstGeom>
        </p:spPr>
      </p:pic>
      <p:pic>
        <p:nvPicPr>
          <p:cNvPr id="11" name="Picture 10">
            <a:extLst>
              <a:ext uri="{FF2B5EF4-FFF2-40B4-BE49-F238E27FC236}">
                <a16:creationId xmlns:a16="http://schemas.microsoft.com/office/drawing/2014/main" id="{E9D38CAB-E776-4AFB-AA17-84D9B20B742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63839" y="3809410"/>
            <a:ext cx="2928952" cy="1371616"/>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55727" y="2747689"/>
            <a:ext cx="2137889" cy="1340973"/>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12518" y="2747689"/>
            <a:ext cx="2111434" cy="1324379"/>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29034" y="4153984"/>
            <a:ext cx="1926110" cy="2007926"/>
          </a:xfrm>
          <a:prstGeom prst="rect">
            <a:avLst/>
          </a:prstGeom>
        </p:spPr>
      </p:pic>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606677" y="4252009"/>
            <a:ext cx="1832079" cy="1909901"/>
          </a:xfrm>
          <a:prstGeom prst="rect">
            <a:avLst/>
          </a:prstGeom>
        </p:spPr>
      </p:pic>
      <p:pic>
        <p:nvPicPr>
          <p:cNvPr id="17" name="Picture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735153" y="4427881"/>
            <a:ext cx="1721810" cy="1794948"/>
          </a:xfrm>
          <a:prstGeom prst="rect">
            <a:avLst/>
          </a:prstGeom>
        </p:spPr>
      </p:pic>
      <p:pic>
        <p:nvPicPr>
          <p:cNvPr id="18" name="Picture 1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236271" y="1176777"/>
            <a:ext cx="1411760" cy="1080000"/>
          </a:xfrm>
          <a:prstGeom prst="rect">
            <a:avLst/>
          </a:prstGeom>
        </p:spPr>
      </p:pic>
      <p:pic>
        <p:nvPicPr>
          <p:cNvPr id="19" name="Picture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395315" y="1474426"/>
            <a:ext cx="1411760" cy="1080000"/>
          </a:xfrm>
          <a:prstGeom prst="rect">
            <a:avLst/>
          </a:prstGeom>
        </p:spPr>
      </p:pic>
      <p:pic>
        <p:nvPicPr>
          <p:cNvPr id="24" name="Picture 2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963839" y="2075286"/>
            <a:ext cx="2928952" cy="1647436"/>
          </a:xfrm>
          <a:prstGeom prst="rect">
            <a:avLst/>
          </a:prstGeom>
        </p:spPr>
      </p:pic>
      <p:sp>
        <p:nvSpPr>
          <p:cNvPr id="20" name="Rectangle 19">
            <a:extLst>
              <a:ext uri="{FF2B5EF4-FFF2-40B4-BE49-F238E27FC236}">
                <a16:creationId xmlns:a16="http://schemas.microsoft.com/office/drawing/2014/main" id="{5F221A8D-A033-40A6-B023-B2EE8C07DDC7}"/>
              </a:ext>
            </a:extLst>
          </p:cNvPr>
          <p:cNvSpPr/>
          <p:nvPr/>
        </p:nvSpPr>
        <p:spPr>
          <a:xfrm>
            <a:off x="381106" y="6402770"/>
            <a:ext cx="8115300" cy="369332"/>
          </a:xfrm>
          <a:prstGeom prst="rect">
            <a:avLst/>
          </a:prstGeom>
        </p:spPr>
        <p:txBody>
          <a:bodyPr wrap="square">
            <a:spAutoFit/>
          </a:bodyPr>
          <a:lstStyle/>
          <a:p>
            <a:pPr algn="just"/>
            <a:r>
              <a:rPr lang="en-GB" i="1" dirty="0">
                <a:latin typeface="Humnst777 Lt BT" panose="020B0402030504020204" pitchFamily="34" charset="0"/>
              </a:rPr>
              <a:t>After reading the instructions above, please, </a:t>
            </a:r>
            <a:r>
              <a:rPr lang="en-GB" i="1" dirty="0">
                <a:solidFill>
                  <a:srgbClr val="FF0000"/>
                </a:solidFill>
                <a:latin typeface="Humnst777 Lt BT" panose="020B0402030504020204" pitchFamily="34" charset="0"/>
              </a:rPr>
              <a:t>delete this slide</a:t>
            </a:r>
            <a:r>
              <a:rPr lang="en-GB" i="1" dirty="0">
                <a:latin typeface="Humnst777 Lt BT" panose="020B0402030504020204" pitchFamily="34" charset="0"/>
              </a:rPr>
              <a:t>.</a:t>
            </a:r>
            <a:r>
              <a:rPr lang="en-GB" dirty="0">
                <a:latin typeface="Humnst777 Lt BT" panose="020B0402030504020204" pitchFamily="34" charset="0"/>
              </a:rPr>
              <a:t> </a:t>
            </a:r>
            <a:endParaRPr lang="en-GB" i="1" dirty="0">
              <a:latin typeface="Humnst777 Lt BT" panose="020B0402030504020204" pitchFamily="34" charset="0"/>
            </a:endParaRPr>
          </a:p>
        </p:txBody>
      </p:sp>
      <p:sp>
        <p:nvSpPr>
          <p:cNvPr id="21" name="Content Placeholder 2">
            <a:extLst>
              <a:ext uri="{FF2B5EF4-FFF2-40B4-BE49-F238E27FC236}">
                <a16:creationId xmlns:a16="http://schemas.microsoft.com/office/drawing/2014/main" id="{92D6B049-08E5-4628-AFC4-706E6301C786}"/>
              </a:ext>
            </a:extLst>
          </p:cNvPr>
          <p:cNvSpPr>
            <a:spLocks noGrp="1"/>
          </p:cNvSpPr>
          <p:nvPr/>
        </p:nvSpPr>
        <p:spPr>
          <a:xfrm>
            <a:off x="230349" y="594939"/>
            <a:ext cx="11687174" cy="6305550"/>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itchFamily="2" charset="2"/>
              <a:buChar char="§"/>
              <a:defRPr sz="2800" kern="1200">
                <a:solidFill>
                  <a:srgbClr val="21212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Wingdings" pitchFamily="2" charset="2"/>
              <a:buChar char="§"/>
              <a:defRPr sz="2400" kern="1200">
                <a:solidFill>
                  <a:srgbClr val="21212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Wingdings" pitchFamily="2" charset="2"/>
              <a:buChar char="§"/>
              <a:defRPr sz="2000" kern="1200">
                <a:solidFill>
                  <a:srgbClr val="21212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Wingdings" pitchFamily="2" charset="2"/>
              <a:buChar char="§"/>
              <a:defRPr sz="1800" kern="1200">
                <a:solidFill>
                  <a:srgbClr val="21212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Wingdings" pitchFamily="2" charset="2"/>
              <a:buChar char="§"/>
              <a:defRPr sz="1800" kern="1200">
                <a:solidFill>
                  <a:srgbClr val="21212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000" b="1" dirty="0">
                <a:solidFill>
                  <a:schemeClr val="tx1"/>
                </a:solidFill>
                <a:latin typeface="Humnst777 Lt BT" panose="020B0402030504020204" pitchFamily="34" charset="0"/>
              </a:rPr>
              <a:t>Here are some of the icons that we used – feel free to use them as you wish.</a:t>
            </a:r>
            <a:endParaRPr lang="sl-SI" sz="2000" b="1" dirty="0">
              <a:solidFill>
                <a:schemeClr val="tx1"/>
              </a:solidFill>
              <a:latin typeface="Humnst777 Lt BT" panose="020B0402030504020204" pitchFamily="34" charset="0"/>
            </a:endParaRPr>
          </a:p>
        </p:txBody>
      </p:sp>
    </p:spTree>
    <p:extLst>
      <p:ext uri="{BB962C8B-B14F-4D97-AF65-F5344CB8AC3E}">
        <p14:creationId xmlns:p14="http://schemas.microsoft.com/office/powerpoint/2010/main" val="13250721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914</TotalTime>
  <Words>798</Words>
  <Application>Microsoft Office PowerPoint</Application>
  <PresentationFormat>Widescreen</PresentationFormat>
  <Paragraphs>71</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Humnst777 Lt BT</vt:lpstr>
      <vt:lpstr>Wingdings</vt:lpstr>
      <vt:lpstr>Office Theme</vt:lpstr>
      <vt:lpstr>PowerPoint Presentation</vt:lpstr>
      <vt:lpstr>Title of your presentation (Font:)</vt:lpstr>
      <vt:lpstr>THE PROBLEM</vt:lpstr>
      <vt:lpstr>THE SOLUTION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Alja Čontala</dc:creator>
  <cp:lastModifiedBy>Ѓорѓи Новески</cp:lastModifiedBy>
  <cp:revision>34</cp:revision>
  <dcterms:created xsi:type="dcterms:W3CDTF">2023-01-24T06:57:48Z</dcterms:created>
  <dcterms:modified xsi:type="dcterms:W3CDTF">2023-05-17T20:01:59Z</dcterms:modified>
</cp:coreProperties>
</file>